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60" r:id="rId1"/>
  </p:sldMasterIdLst>
  <p:sldIdLst>
    <p:sldId id="280" r:id="rId2"/>
    <p:sldId id="281" r:id="rId3"/>
    <p:sldId id="271" r:id="rId4"/>
    <p:sldId id="282" r:id="rId5"/>
    <p:sldId id="274" r:id="rId6"/>
    <p:sldId id="279" r:id="rId7"/>
    <p:sldId id="278" r:id="rId8"/>
    <p:sldId id="275" r:id="rId9"/>
    <p:sldId id="283" r:id="rId10"/>
    <p:sldId id="276" r:id="rId11"/>
    <p:sldId id="277" r:id="rId12"/>
    <p:sldId id="284" r:id="rId13"/>
    <p:sldId id="285" r:id="rId14"/>
    <p:sldId id="286"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106" d="100"/>
          <a:sy n="106" d="100"/>
        </p:scale>
        <p:origin x="120"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B2A7F3-1E5F-224B-B39F-5B2A081765DF}"/>
              </a:ext>
            </a:extLst>
          </p:cNvPr>
          <p:cNvPicPr>
            <a:picLocks noChangeAspect="1"/>
          </p:cNvPicPr>
          <p:nvPr userDrawn="1"/>
        </p:nvPicPr>
        <p:blipFill>
          <a:blip r:embed="rId2"/>
          <a:stretch>
            <a:fillRect/>
          </a:stretch>
        </p:blipFill>
        <p:spPr>
          <a:xfrm>
            <a:off x="5429" y="348344"/>
            <a:ext cx="12230116" cy="6879440"/>
          </a:xfrm>
          <a:prstGeom prst="rect">
            <a:avLst/>
          </a:prstGeom>
        </p:spPr>
      </p:pic>
      <p:sp>
        <p:nvSpPr>
          <p:cNvPr id="2" name="Title 1"/>
          <p:cNvSpPr>
            <a:spLocks noGrp="1"/>
          </p:cNvSpPr>
          <p:nvPr>
            <p:ph type="ctrTitle"/>
          </p:nvPr>
        </p:nvSpPr>
        <p:spPr>
          <a:xfrm>
            <a:off x="490848" y="1330036"/>
            <a:ext cx="11146971" cy="2032498"/>
          </a:xfrm>
        </p:spPr>
        <p:txBody>
          <a:bodyPr anchor="b">
            <a:normAutofit/>
          </a:bodyPr>
          <a:lstStyle>
            <a:lvl1pPr algn="l">
              <a:defRPr sz="4400" b="1" cap="none"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0849" y="3454610"/>
            <a:ext cx="5019303" cy="1426148"/>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a:extLst>
              <a:ext uri="{FF2B5EF4-FFF2-40B4-BE49-F238E27FC236}">
                <a16:creationId xmlns:a16="http://schemas.microsoft.com/office/drawing/2014/main" id="{9EA603CD-98E2-504E-BE11-5045E84C4EF7}"/>
              </a:ext>
            </a:extLst>
          </p:cNvPr>
          <p:cNvPicPr>
            <a:picLocks noChangeAspect="1"/>
          </p:cNvPicPr>
          <p:nvPr userDrawn="1"/>
        </p:nvPicPr>
        <p:blipFill>
          <a:blip r:embed="rId3"/>
          <a:stretch>
            <a:fillRect/>
          </a:stretch>
        </p:blipFill>
        <p:spPr>
          <a:xfrm>
            <a:off x="9626930" y="205309"/>
            <a:ext cx="2183301" cy="700475"/>
          </a:xfrm>
          <a:prstGeom prst="rect">
            <a:avLst/>
          </a:prstGeom>
        </p:spPr>
      </p:pic>
      <p:sp>
        <p:nvSpPr>
          <p:cNvPr id="7" name="Text Placeholder 6">
            <a:extLst>
              <a:ext uri="{FF2B5EF4-FFF2-40B4-BE49-F238E27FC236}">
                <a16:creationId xmlns:a16="http://schemas.microsoft.com/office/drawing/2014/main" id="{FBD1C396-4A75-D342-B0FE-07FD9E3A2898}"/>
              </a:ext>
            </a:extLst>
          </p:cNvPr>
          <p:cNvSpPr>
            <a:spLocks noGrp="1"/>
          </p:cNvSpPr>
          <p:nvPr>
            <p:ph type="body" sz="quarter" idx="10" hasCustomPrompt="1"/>
          </p:nvPr>
        </p:nvSpPr>
        <p:spPr>
          <a:xfrm>
            <a:off x="490848" y="6212111"/>
            <a:ext cx="7980217" cy="514350"/>
          </a:xfrm>
        </p:spPr>
        <p:txBody>
          <a:bodyPr>
            <a:normAutofit/>
          </a:bodyPr>
          <a:lstStyle>
            <a:lvl1pPr marL="0" indent="0">
              <a:buNone/>
              <a:defRPr sz="1200">
                <a:solidFill>
                  <a:schemeClr val="accent3"/>
                </a:solidFill>
              </a:defRPr>
            </a:lvl1pPr>
          </a:lstStyle>
          <a:p>
            <a:pPr lvl="0"/>
            <a:r>
              <a:rPr lang="en-US" dirty="0"/>
              <a:t>Authors | Date</a:t>
            </a:r>
          </a:p>
        </p:txBody>
      </p:sp>
    </p:spTree>
    <p:extLst>
      <p:ext uri="{BB962C8B-B14F-4D97-AF65-F5344CB8AC3E}">
        <p14:creationId xmlns:p14="http://schemas.microsoft.com/office/powerpoint/2010/main" val="195849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59E15B-0A08-D044-9ED7-4FC3BB38B26C}"/>
              </a:ext>
            </a:extLst>
          </p:cNvPr>
          <p:cNvSpPr>
            <a:spLocks noGrp="1"/>
          </p:cNvSpPr>
          <p:nvPr>
            <p:ph type="sldNum" sz="quarter" idx="10"/>
          </p:nvPr>
        </p:nvSpPr>
        <p:spPr/>
        <p:txBody>
          <a:bodyPr/>
          <a:lstStyle/>
          <a:p>
            <a:fld id="{C912F9B5-D737-5746-B22A-721710C1C3A7}" type="slidenum">
              <a:rPr lang="en-US" smtClean="0"/>
              <a:pPr/>
              <a:t>‹#›</a:t>
            </a:fld>
            <a:endParaRPr lang="en-US"/>
          </a:p>
        </p:txBody>
      </p:sp>
      <p:sp>
        <p:nvSpPr>
          <p:cNvPr id="5" name="Rectangle 4">
            <a:extLst>
              <a:ext uri="{FF2B5EF4-FFF2-40B4-BE49-F238E27FC236}">
                <a16:creationId xmlns:a16="http://schemas.microsoft.com/office/drawing/2014/main" id="{83C17355-8B80-F741-9455-BB4880A29C5B}"/>
              </a:ext>
            </a:extLst>
          </p:cNvPr>
          <p:cNvSpPr/>
          <p:nvPr userDrawn="1"/>
        </p:nvSpPr>
        <p:spPr>
          <a:xfrm>
            <a:off x="1171699" y="5460"/>
            <a:ext cx="11020301" cy="213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AAA413F3-9E3D-A14B-9089-A4B97B7CDEB1}"/>
              </a:ext>
            </a:extLst>
          </p:cNvPr>
          <p:cNvSpPr/>
          <p:nvPr userDrawn="1"/>
        </p:nvSpPr>
        <p:spPr>
          <a:xfrm>
            <a:off x="1" y="10187"/>
            <a:ext cx="5332783"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1DCCE8C6-24FB-6045-A40E-C2F6DE3D5E92}"/>
              </a:ext>
            </a:extLst>
          </p:cNvPr>
          <p:cNvSpPr/>
          <p:nvPr userDrawn="1"/>
        </p:nvSpPr>
        <p:spPr>
          <a:xfrm>
            <a:off x="4651149" y="1079296"/>
            <a:ext cx="1393371" cy="1045028"/>
          </a:xfrm>
          <a:prstGeom prst="ellipse">
            <a:avLst/>
          </a:prstGeom>
          <a:solidFill>
            <a:schemeClr val="accent5"/>
          </a:solidFill>
          <a:ln w="571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E85DBD93-E8D3-A44A-9098-2C63349B3110}"/>
              </a:ext>
            </a:extLst>
          </p:cNvPr>
          <p:cNvSpPr/>
          <p:nvPr userDrawn="1"/>
        </p:nvSpPr>
        <p:spPr>
          <a:xfrm>
            <a:off x="4651149" y="2762539"/>
            <a:ext cx="1393371" cy="1045028"/>
          </a:xfrm>
          <a:prstGeom prst="ellipse">
            <a:avLst/>
          </a:prstGeom>
          <a:solidFill>
            <a:schemeClr val="accent5"/>
          </a:solidFill>
          <a:ln w="571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4F19CDB6-FE6A-6F4E-8E6A-BE686D626968}"/>
              </a:ext>
            </a:extLst>
          </p:cNvPr>
          <p:cNvSpPr/>
          <p:nvPr userDrawn="1"/>
        </p:nvSpPr>
        <p:spPr>
          <a:xfrm>
            <a:off x="4651151" y="4445782"/>
            <a:ext cx="1393371" cy="1045028"/>
          </a:xfrm>
          <a:prstGeom prst="ellipse">
            <a:avLst/>
          </a:prstGeom>
          <a:solidFill>
            <a:schemeClr val="accent5"/>
          </a:solidFill>
          <a:ln w="571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DE9DD9A1-CE20-A64C-AA61-B63E17B8E9D4}"/>
              </a:ext>
            </a:extLst>
          </p:cNvPr>
          <p:cNvSpPr>
            <a:spLocks noGrp="1"/>
          </p:cNvSpPr>
          <p:nvPr>
            <p:ph type="body" sz="quarter" idx="11"/>
          </p:nvPr>
        </p:nvSpPr>
        <p:spPr>
          <a:xfrm>
            <a:off x="6156208" y="821048"/>
            <a:ext cx="5555579" cy="1566780"/>
          </a:xfrm>
        </p:spPr>
        <p:txBody>
          <a:bodyPr anchor="ctr">
            <a:normAutofit/>
          </a:bodyPr>
          <a:lstStyle>
            <a:lvl1pPr marL="0" indent="0">
              <a:buNone/>
              <a:defRPr sz="1800"/>
            </a:lvl1pPr>
          </a:lstStyle>
          <a:p>
            <a:pPr lvl="0"/>
            <a:r>
              <a:rPr lang="en-US" dirty="0"/>
              <a:t>Edit Master text styles</a:t>
            </a:r>
          </a:p>
        </p:txBody>
      </p:sp>
      <p:sp>
        <p:nvSpPr>
          <p:cNvPr id="12" name="Text Placeholder 9">
            <a:extLst>
              <a:ext uri="{FF2B5EF4-FFF2-40B4-BE49-F238E27FC236}">
                <a16:creationId xmlns:a16="http://schemas.microsoft.com/office/drawing/2014/main" id="{E30FCB67-CDF5-CF40-A66C-608E8D4A17ED}"/>
              </a:ext>
            </a:extLst>
          </p:cNvPr>
          <p:cNvSpPr>
            <a:spLocks noGrp="1"/>
          </p:cNvSpPr>
          <p:nvPr>
            <p:ph type="body" sz="quarter" idx="12"/>
          </p:nvPr>
        </p:nvSpPr>
        <p:spPr>
          <a:xfrm>
            <a:off x="6156208" y="2501663"/>
            <a:ext cx="5555579" cy="1566780"/>
          </a:xfrm>
        </p:spPr>
        <p:txBody>
          <a:bodyPr anchor="ctr">
            <a:normAutofit/>
          </a:bodyPr>
          <a:lstStyle>
            <a:lvl1pPr marL="0" indent="0">
              <a:buNone/>
              <a:defRPr sz="1800"/>
            </a:lvl1pPr>
          </a:lstStyle>
          <a:p>
            <a:pPr lvl="0"/>
            <a:r>
              <a:rPr lang="en-US" dirty="0"/>
              <a:t>Edit Master text styles</a:t>
            </a:r>
          </a:p>
        </p:txBody>
      </p:sp>
      <p:sp>
        <p:nvSpPr>
          <p:cNvPr id="13" name="Text Placeholder 9">
            <a:extLst>
              <a:ext uri="{FF2B5EF4-FFF2-40B4-BE49-F238E27FC236}">
                <a16:creationId xmlns:a16="http://schemas.microsoft.com/office/drawing/2014/main" id="{F0A89899-89C7-A74D-9F74-F8FA06370BF7}"/>
              </a:ext>
            </a:extLst>
          </p:cNvPr>
          <p:cNvSpPr>
            <a:spLocks noGrp="1"/>
          </p:cNvSpPr>
          <p:nvPr>
            <p:ph type="body" sz="quarter" idx="13"/>
          </p:nvPr>
        </p:nvSpPr>
        <p:spPr>
          <a:xfrm>
            <a:off x="6156208" y="4182278"/>
            <a:ext cx="5555579" cy="1566780"/>
          </a:xfrm>
        </p:spPr>
        <p:txBody>
          <a:bodyPr anchor="ctr">
            <a:normAutofit/>
          </a:bodyPr>
          <a:lstStyle>
            <a:lvl1pPr marL="0" indent="0">
              <a:buNone/>
              <a:defRPr sz="1800"/>
            </a:lvl1pPr>
          </a:lstStyle>
          <a:p>
            <a:pPr lvl="0"/>
            <a:r>
              <a:rPr lang="en-US" dirty="0"/>
              <a:t>Edit Master text styles</a:t>
            </a:r>
          </a:p>
        </p:txBody>
      </p:sp>
      <p:sp>
        <p:nvSpPr>
          <p:cNvPr id="2" name="Title 1">
            <a:extLst>
              <a:ext uri="{FF2B5EF4-FFF2-40B4-BE49-F238E27FC236}">
                <a16:creationId xmlns:a16="http://schemas.microsoft.com/office/drawing/2014/main" id="{3460EF9B-539E-DF4D-865B-E9E079D93C7F}"/>
              </a:ext>
            </a:extLst>
          </p:cNvPr>
          <p:cNvSpPr>
            <a:spLocks noGrp="1"/>
          </p:cNvSpPr>
          <p:nvPr>
            <p:ph type="title"/>
          </p:nvPr>
        </p:nvSpPr>
        <p:spPr>
          <a:xfrm>
            <a:off x="554181" y="742209"/>
            <a:ext cx="3697927" cy="5301737"/>
          </a:xfrm>
        </p:spPr>
        <p:txBody>
          <a:bodyPr anchor="ctr">
            <a:normAutofit/>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4778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CDC8CE-738A-104B-AB18-8C3BEAE527A9}"/>
              </a:ext>
            </a:extLst>
          </p:cNvPr>
          <p:cNvSpPr/>
          <p:nvPr userDrawn="1"/>
        </p:nvSpPr>
        <p:spPr>
          <a:xfrm>
            <a:off x="0" y="1104406"/>
            <a:ext cx="12192000" cy="492825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9" name="Title 1"/>
          <p:cNvSpPr>
            <a:spLocks noGrp="1"/>
          </p:cNvSpPr>
          <p:nvPr>
            <p:ph type="ctrTitle"/>
          </p:nvPr>
        </p:nvSpPr>
        <p:spPr>
          <a:xfrm>
            <a:off x="554183" y="1172309"/>
            <a:ext cx="11059480" cy="2536945"/>
          </a:xfrm>
        </p:spPr>
        <p:txBody>
          <a:bodyPr anchor="b">
            <a:normAutofit/>
          </a:bodyPr>
          <a:lstStyle>
            <a:lvl1pPr algn="l">
              <a:defRPr sz="4400" b="1" cap="none" baseline="0">
                <a:solidFill>
                  <a:schemeClr val="bg1"/>
                </a:solidFill>
              </a:defRPr>
            </a:lvl1pPr>
          </a:lstStyle>
          <a:p>
            <a:r>
              <a:rPr lang="en-US" dirty="0"/>
              <a:t>Click to edit Master title style</a:t>
            </a:r>
          </a:p>
        </p:txBody>
      </p:sp>
      <p:sp>
        <p:nvSpPr>
          <p:cNvPr id="10" name="Subtitle 2"/>
          <p:cNvSpPr>
            <a:spLocks noGrp="1"/>
          </p:cNvSpPr>
          <p:nvPr>
            <p:ph type="subTitle" idx="1"/>
          </p:nvPr>
        </p:nvSpPr>
        <p:spPr>
          <a:xfrm>
            <a:off x="554183" y="3801329"/>
            <a:ext cx="11059480" cy="1016854"/>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a:extLst>
              <a:ext uri="{FF2B5EF4-FFF2-40B4-BE49-F238E27FC236}">
                <a16:creationId xmlns:a16="http://schemas.microsoft.com/office/drawing/2014/main" id="{C4214D60-01E5-BF43-9692-4621B6791C59}"/>
              </a:ext>
            </a:extLst>
          </p:cNvPr>
          <p:cNvPicPr>
            <a:picLocks noChangeAspect="1"/>
          </p:cNvPicPr>
          <p:nvPr userDrawn="1"/>
        </p:nvPicPr>
        <p:blipFill>
          <a:blip r:embed="rId2"/>
          <a:stretch>
            <a:fillRect/>
          </a:stretch>
        </p:blipFill>
        <p:spPr>
          <a:xfrm>
            <a:off x="9626930" y="205309"/>
            <a:ext cx="2183301" cy="700475"/>
          </a:xfrm>
          <a:prstGeom prst="rect">
            <a:avLst/>
          </a:prstGeom>
        </p:spPr>
      </p:pic>
    </p:spTree>
    <p:extLst>
      <p:ext uri="{BB962C8B-B14F-4D97-AF65-F5344CB8AC3E}">
        <p14:creationId xmlns:p14="http://schemas.microsoft.com/office/powerpoint/2010/main" val="3093259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Footer Only">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912F9B5-D737-5746-B22A-721710C1C3A7}" type="slidenum">
              <a:rPr lang="en-US" smtClean="0"/>
              <a:pPr/>
              <a:t>‹#›</a:t>
            </a:fld>
            <a:endParaRPr lang="en-US"/>
          </a:p>
        </p:txBody>
      </p:sp>
      <p:pic>
        <p:nvPicPr>
          <p:cNvPr id="4" name="Picture 3"/>
          <p:cNvPicPr>
            <a:picLocks noChangeAspect="1"/>
          </p:cNvPicPr>
          <p:nvPr userDrawn="1"/>
        </p:nvPicPr>
        <p:blipFill>
          <a:blip r:embed="rId2"/>
          <a:stretch>
            <a:fillRect/>
          </a:stretch>
        </p:blipFill>
        <p:spPr>
          <a:xfrm>
            <a:off x="376297" y="6188908"/>
            <a:ext cx="1791171" cy="574667"/>
          </a:xfrm>
          <a:prstGeom prst="rect">
            <a:avLst/>
          </a:prstGeom>
        </p:spPr>
      </p:pic>
    </p:spTree>
    <p:extLst>
      <p:ext uri="{BB962C8B-B14F-4D97-AF65-F5344CB8AC3E}">
        <p14:creationId xmlns:p14="http://schemas.microsoft.com/office/powerpoint/2010/main" val="356529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2E7F-8AB1-D84E-82DC-FF19E2B2AB0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EDCC638-E6D6-B14C-A1AC-E1BFCECB304B}"/>
              </a:ext>
            </a:extLst>
          </p:cNvPr>
          <p:cNvSpPr>
            <a:spLocks noGrp="1"/>
          </p:cNvSpPr>
          <p:nvPr>
            <p:ph type="sldNum" sz="quarter" idx="10"/>
          </p:nvPr>
        </p:nvSpPr>
        <p:spPr/>
        <p:txBody>
          <a:bodyPr/>
          <a:lstStyle/>
          <a:p>
            <a:fld id="{C912F9B5-D737-5746-B22A-721710C1C3A7}" type="slidenum">
              <a:rPr lang="en-US" smtClean="0"/>
              <a:pPr/>
              <a:t>‹#›</a:t>
            </a:fld>
            <a:endParaRPr lang="en-US"/>
          </a:p>
        </p:txBody>
      </p:sp>
      <p:sp>
        <p:nvSpPr>
          <p:cNvPr id="6" name="Text Placeholder 5">
            <a:extLst>
              <a:ext uri="{FF2B5EF4-FFF2-40B4-BE49-F238E27FC236}">
                <a16:creationId xmlns:a16="http://schemas.microsoft.com/office/drawing/2014/main" id="{B50FBE38-CE9F-D94C-A09F-4C498096A31A}"/>
              </a:ext>
            </a:extLst>
          </p:cNvPr>
          <p:cNvSpPr>
            <a:spLocks noGrp="1"/>
          </p:cNvSpPr>
          <p:nvPr>
            <p:ph type="body" sz="quarter" idx="11"/>
          </p:nvPr>
        </p:nvSpPr>
        <p:spPr>
          <a:xfrm>
            <a:off x="554261" y="1413164"/>
            <a:ext cx="11061911" cy="461933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004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0CD96-7940-C146-BD5C-678F4F4110C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4AF18D2-BB20-2441-9136-A538EC3B0B67}"/>
              </a:ext>
            </a:extLst>
          </p:cNvPr>
          <p:cNvSpPr>
            <a:spLocks noGrp="1"/>
          </p:cNvSpPr>
          <p:nvPr>
            <p:ph type="sldNum" sz="quarter" idx="10"/>
          </p:nvPr>
        </p:nvSpPr>
        <p:spPr/>
        <p:txBody>
          <a:bodyPr/>
          <a:lstStyle/>
          <a:p>
            <a:fld id="{C912F9B5-D737-5746-B22A-721710C1C3A7}" type="slidenum">
              <a:rPr lang="en-US" smtClean="0"/>
              <a:pPr/>
              <a:t>‹#›</a:t>
            </a:fld>
            <a:endParaRPr lang="en-US"/>
          </a:p>
        </p:txBody>
      </p:sp>
      <p:sp>
        <p:nvSpPr>
          <p:cNvPr id="7" name="Content Placeholder 6">
            <a:extLst>
              <a:ext uri="{FF2B5EF4-FFF2-40B4-BE49-F238E27FC236}">
                <a16:creationId xmlns:a16="http://schemas.microsoft.com/office/drawing/2014/main" id="{75381262-F135-AD4B-A2C1-7BA48A70A5A0}"/>
              </a:ext>
            </a:extLst>
          </p:cNvPr>
          <p:cNvSpPr>
            <a:spLocks noGrp="1"/>
          </p:cNvSpPr>
          <p:nvPr>
            <p:ph sz="quarter" idx="11"/>
          </p:nvPr>
        </p:nvSpPr>
        <p:spPr>
          <a:xfrm>
            <a:off x="554567" y="1412875"/>
            <a:ext cx="6775451" cy="4560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01652A96-E1C8-9541-9F68-E790C553F4CE}"/>
              </a:ext>
            </a:extLst>
          </p:cNvPr>
          <p:cNvSpPr>
            <a:spLocks noGrp="1"/>
          </p:cNvSpPr>
          <p:nvPr>
            <p:ph type="body" sz="quarter" idx="12"/>
          </p:nvPr>
        </p:nvSpPr>
        <p:spPr>
          <a:xfrm>
            <a:off x="7615767" y="1412875"/>
            <a:ext cx="4000404" cy="4560888"/>
          </a:xfrm>
        </p:spPr>
        <p:txBody>
          <a:bodyPr anchor="ctr"/>
          <a:lstStyle>
            <a:lvl1pPr marL="0" indent="0">
              <a:buNone/>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47213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ol -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2E7F-8AB1-D84E-82DC-FF19E2B2AB0B}"/>
              </a:ext>
            </a:extLst>
          </p:cNvPr>
          <p:cNvSpPr>
            <a:spLocks noGrp="1"/>
          </p:cNvSpPr>
          <p:nvPr>
            <p:ph type="title"/>
          </p:nvPr>
        </p:nvSpPr>
        <p:spPr>
          <a:xfrm>
            <a:off x="554260" y="365125"/>
            <a:ext cx="5890083" cy="1373364"/>
          </a:xfrm>
        </p:spPr>
        <p:txBody>
          <a:bodyPr anchor="b"/>
          <a:lstStyle/>
          <a:p>
            <a:r>
              <a:rPr lang="en-US" dirty="0"/>
              <a:t>Click to edit Master title style</a:t>
            </a:r>
          </a:p>
        </p:txBody>
      </p:sp>
      <p:sp>
        <p:nvSpPr>
          <p:cNvPr id="3" name="Slide Number Placeholder 2">
            <a:extLst>
              <a:ext uri="{FF2B5EF4-FFF2-40B4-BE49-F238E27FC236}">
                <a16:creationId xmlns:a16="http://schemas.microsoft.com/office/drawing/2014/main" id="{3EDCC638-E6D6-B14C-A1AC-E1BFCECB304B}"/>
              </a:ext>
            </a:extLst>
          </p:cNvPr>
          <p:cNvSpPr>
            <a:spLocks noGrp="1"/>
          </p:cNvSpPr>
          <p:nvPr>
            <p:ph type="sldNum" sz="quarter" idx="10"/>
          </p:nvPr>
        </p:nvSpPr>
        <p:spPr/>
        <p:txBody>
          <a:bodyPr/>
          <a:lstStyle/>
          <a:p>
            <a:fld id="{C912F9B5-D737-5746-B22A-721710C1C3A7}" type="slidenum">
              <a:rPr lang="en-US" smtClean="0"/>
              <a:pPr/>
              <a:t>‹#›</a:t>
            </a:fld>
            <a:endParaRPr lang="en-US"/>
          </a:p>
        </p:txBody>
      </p:sp>
      <p:sp>
        <p:nvSpPr>
          <p:cNvPr id="6" name="Text Placeholder 5">
            <a:extLst>
              <a:ext uri="{FF2B5EF4-FFF2-40B4-BE49-F238E27FC236}">
                <a16:creationId xmlns:a16="http://schemas.microsoft.com/office/drawing/2014/main" id="{B50FBE38-CE9F-D94C-A09F-4C498096A31A}"/>
              </a:ext>
            </a:extLst>
          </p:cNvPr>
          <p:cNvSpPr>
            <a:spLocks noGrp="1"/>
          </p:cNvSpPr>
          <p:nvPr>
            <p:ph type="body" sz="quarter" idx="11"/>
          </p:nvPr>
        </p:nvSpPr>
        <p:spPr>
          <a:xfrm>
            <a:off x="554261" y="2009423"/>
            <a:ext cx="5890081" cy="40230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DAB6E36F-F8FF-774A-8504-F015CEEB31B5}"/>
              </a:ext>
            </a:extLst>
          </p:cNvPr>
          <p:cNvSpPr>
            <a:spLocks noGrp="1"/>
          </p:cNvSpPr>
          <p:nvPr>
            <p:ph type="pic" sz="quarter" idx="12"/>
          </p:nvPr>
        </p:nvSpPr>
        <p:spPr>
          <a:xfrm>
            <a:off x="6830485" y="112890"/>
            <a:ext cx="5361516" cy="6745111"/>
          </a:xfrm>
        </p:spPr>
        <p:txBody>
          <a:bodyPr/>
          <a:lstStyle/>
          <a:p>
            <a:endParaRPr lang="en-US"/>
          </a:p>
        </p:txBody>
      </p:sp>
    </p:spTree>
    <p:extLst>
      <p:ext uri="{BB962C8B-B14F-4D97-AF65-F5344CB8AC3E}">
        <p14:creationId xmlns:p14="http://schemas.microsoft.com/office/powerpoint/2010/main" val="1225044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 - Pho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2E7F-8AB1-D84E-82DC-FF19E2B2AB0B}"/>
              </a:ext>
            </a:extLst>
          </p:cNvPr>
          <p:cNvSpPr>
            <a:spLocks noGrp="1"/>
          </p:cNvSpPr>
          <p:nvPr>
            <p:ph type="title"/>
          </p:nvPr>
        </p:nvSpPr>
        <p:spPr>
          <a:xfrm>
            <a:off x="5726704" y="365125"/>
            <a:ext cx="5890083" cy="1373364"/>
          </a:xfrm>
        </p:spPr>
        <p:txBody>
          <a:bodyPr anchor="b"/>
          <a:lstStyle/>
          <a:p>
            <a:r>
              <a:rPr lang="en-US" dirty="0"/>
              <a:t>Click to edit Master title style</a:t>
            </a:r>
          </a:p>
        </p:txBody>
      </p:sp>
      <p:sp>
        <p:nvSpPr>
          <p:cNvPr id="3" name="Slide Number Placeholder 2">
            <a:extLst>
              <a:ext uri="{FF2B5EF4-FFF2-40B4-BE49-F238E27FC236}">
                <a16:creationId xmlns:a16="http://schemas.microsoft.com/office/drawing/2014/main" id="{3EDCC638-E6D6-B14C-A1AC-E1BFCECB304B}"/>
              </a:ext>
            </a:extLst>
          </p:cNvPr>
          <p:cNvSpPr>
            <a:spLocks noGrp="1"/>
          </p:cNvSpPr>
          <p:nvPr>
            <p:ph type="sldNum" sz="quarter" idx="10"/>
          </p:nvPr>
        </p:nvSpPr>
        <p:spPr/>
        <p:txBody>
          <a:bodyPr/>
          <a:lstStyle/>
          <a:p>
            <a:fld id="{C912F9B5-D737-5746-B22A-721710C1C3A7}" type="slidenum">
              <a:rPr lang="en-US" smtClean="0"/>
              <a:pPr/>
              <a:t>‹#›</a:t>
            </a:fld>
            <a:endParaRPr lang="en-US"/>
          </a:p>
        </p:txBody>
      </p:sp>
      <p:sp>
        <p:nvSpPr>
          <p:cNvPr id="6" name="Text Placeholder 5">
            <a:extLst>
              <a:ext uri="{FF2B5EF4-FFF2-40B4-BE49-F238E27FC236}">
                <a16:creationId xmlns:a16="http://schemas.microsoft.com/office/drawing/2014/main" id="{B50FBE38-CE9F-D94C-A09F-4C498096A31A}"/>
              </a:ext>
            </a:extLst>
          </p:cNvPr>
          <p:cNvSpPr>
            <a:spLocks noGrp="1"/>
          </p:cNvSpPr>
          <p:nvPr>
            <p:ph type="body" sz="quarter" idx="11"/>
          </p:nvPr>
        </p:nvSpPr>
        <p:spPr>
          <a:xfrm>
            <a:off x="5726705" y="2009423"/>
            <a:ext cx="5890081" cy="40230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9">
            <a:extLst>
              <a:ext uri="{FF2B5EF4-FFF2-40B4-BE49-F238E27FC236}">
                <a16:creationId xmlns:a16="http://schemas.microsoft.com/office/drawing/2014/main" id="{2A50D977-FC07-C540-A715-A7D078BFFF3C}"/>
              </a:ext>
            </a:extLst>
          </p:cNvPr>
          <p:cNvSpPr>
            <a:spLocks noGrp="1"/>
          </p:cNvSpPr>
          <p:nvPr>
            <p:ph type="pic" sz="quarter" idx="12"/>
          </p:nvPr>
        </p:nvSpPr>
        <p:spPr>
          <a:xfrm>
            <a:off x="1" y="112890"/>
            <a:ext cx="5361516" cy="6745111"/>
          </a:xfrm>
        </p:spPr>
        <p:txBody>
          <a:bodyPr/>
          <a:lstStyle/>
          <a:p>
            <a:endParaRPr lang="en-US"/>
          </a:p>
        </p:txBody>
      </p:sp>
    </p:spTree>
    <p:extLst>
      <p:ext uri="{BB962C8B-B14F-4D97-AF65-F5344CB8AC3E}">
        <p14:creationId xmlns:p14="http://schemas.microsoft.com/office/powerpoint/2010/main" val="2009620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 Header - 2co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554181" y="2113768"/>
            <a:ext cx="5383481" cy="936004"/>
          </a:xfrm>
        </p:spPr>
        <p:txBody>
          <a:bodyPr anchor="b">
            <a:normAutofit/>
          </a:bodyPr>
          <a:lstStyle>
            <a:lvl1pPr>
              <a:defRPr sz="2400" b="1"/>
            </a:lvl1pPr>
          </a:lstStyle>
          <a:p>
            <a:r>
              <a:rPr lang="en-US" dirty="0"/>
              <a:t>Click to edit Master title style</a:t>
            </a:r>
          </a:p>
        </p:txBody>
      </p:sp>
      <p:sp>
        <p:nvSpPr>
          <p:cNvPr id="4" name="Text Placeholder 3"/>
          <p:cNvSpPr>
            <a:spLocks noGrp="1"/>
          </p:cNvSpPr>
          <p:nvPr>
            <p:ph type="body" sz="half" idx="2"/>
          </p:nvPr>
        </p:nvSpPr>
        <p:spPr>
          <a:xfrm>
            <a:off x="554181" y="3194462"/>
            <a:ext cx="5383481" cy="28619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Text Placeholder 3">
            <a:extLst>
              <a:ext uri="{FF2B5EF4-FFF2-40B4-BE49-F238E27FC236}">
                <a16:creationId xmlns:a16="http://schemas.microsoft.com/office/drawing/2014/main" id="{FF11C1C2-5DDD-7E4A-AFC2-297ED40AAAEE}"/>
              </a:ext>
            </a:extLst>
          </p:cNvPr>
          <p:cNvSpPr>
            <a:spLocks noGrp="1"/>
          </p:cNvSpPr>
          <p:nvPr>
            <p:ph type="body" sz="half" idx="11"/>
          </p:nvPr>
        </p:nvSpPr>
        <p:spPr>
          <a:xfrm>
            <a:off x="6254338" y="3194462"/>
            <a:ext cx="5383481" cy="28619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ext Placeholder 11">
            <a:extLst>
              <a:ext uri="{FF2B5EF4-FFF2-40B4-BE49-F238E27FC236}">
                <a16:creationId xmlns:a16="http://schemas.microsoft.com/office/drawing/2014/main" id="{1AD37DF7-45E4-CE49-AEDF-DDF36D6A63AC}"/>
              </a:ext>
            </a:extLst>
          </p:cNvPr>
          <p:cNvSpPr>
            <a:spLocks noGrp="1"/>
          </p:cNvSpPr>
          <p:nvPr>
            <p:ph type="body" sz="quarter" idx="12" hasCustomPrompt="1"/>
          </p:nvPr>
        </p:nvSpPr>
        <p:spPr>
          <a:xfrm>
            <a:off x="6254752" y="2113849"/>
            <a:ext cx="5383073" cy="936522"/>
          </a:xfrm>
        </p:spPr>
        <p:txBody>
          <a:bodyPr anchor="b">
            <a:normAutofit/>
          </a:bodyPr>
          <a:lstStyle>
            <a:lvl1pPr marL="0" indent="0">
              <a:lnSpc>
                <a:spcPct val="100000"/>
              </a:lnSpc>
              <a:buNone/>
              <a:defRPr sz="2400" b="1" i="0" cap="all" baseline="0">
                <a:solidFill>
                  <a:schemeClr val="accent5"/>
                </a:solidFill>
              </a:defRPr>
            </a:lvl1pPr>
          </a:lstStyle>
          <a:p>
            <a:pPr lvl="0"/>
            <a:r>
              <a:rPr lang="en-US" dirty="0"/>
              <a:t>Click to edit master title style</a:t>
            </a:r>
          </a:p>
        </p:txBody>
      </p:sp>
      <p:sp>
        <p:nvSpPr>
          <p:cNvPr id="13" name="Rectangle 12">
            <a:extLst>
              <a:ext uri="{FF2B5EF4-FFF2-40B4-BE49-F238E27FC236}">
                <a16:creationId xmlns:a16="http://schemas.microsoft.com/office/drawing/2014/main" id="{2992B3E8-2E95-044A-B6F2-780552A72692}"/>
              </a:ext>
            </a:extLst>
          </p:cNvPr>
          <p:cNvSpPr/>
          <p:nvPr userDrawn="1"/>
        </p:nvSpPr>
        <p:spPr>
          <a:xfrm>
            <a:off x="0" y="1824993"/>
            <a:ext cx="12192000" cy="1303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13">
            <a:extLst>
              <a:ext uri="{FF2B5EF4-FFF2-40B4-BE49-F238E27FC236}">
                <a16:creationId xmlns:a16="http://schemas.microsoft.com/office/drawing/2014/main" id="{AA4251F2-B751-7A48-92DA-EBD20578200B}"/>
              </a:ext>
            </a:extLst>
          </p:cNvPr>
          <p:cNvSpPr>
            <a:spLocks noGrp="1"/>
          </p:cNvSpPr>
          <p:nvPr>
            <p:ph type="sldNum" sz="quarter" idx="13"/>
          </p:nvPr>
        </p:nvSpPr>
        <p:spPr/>
        <p:txBody>
          <a:bodyPr/>
          <a:lstStyle/>
          <a:p>
            <a:fld id="{C912F9B5-D737-5746-B22A-721710C1C3A7}" type="slidenum">
              <a:rPr lang="en-US" smtClean="0"/>
              <a:pPr/>
              <a:t>‹#›</a:t>
            </a:fld>
            <a:endParaRPr lang="en-US"/>
          </a:p>
        </p:txBody>
      </p:sp>
      <p:pic>
        <p:nvPicPr>
          <p:cNvPr id="15" name="Picture 14">
            <a:extLst>
              <a:ext uri="{FF2B5EF4-FFF2-40B4-BE49-F238E27FC236}">
                <a16:creationId xmlns:a16="http://schemas.microsoft.com/office/drawing/2014/main" id="{10EDC58E-DD65-0944-AB5B-DBAAA45F96FC}"/>
              </a:ext>
            </a:extLst>
          </p:cNvPr>
          <p:cNvPicPr>
            <a:picLocks noChangeAspect="1"/>
          </p:cNvPicPr>
          <p:nvPr userDrawn="1"/>
        </p:nvPicPr>
        <p:blipFill>
          <a:blip r:embed="rId2"/>
          <a:stretch>
            <a:fillRect/>
          </a:stretch>
        </p:blipFill>
        <p:spPr>
          <a:xfrm>
            <a:off x="376297" y="6188908"/>
            <a:ext cx="1791171" cy="574667"/>
          </a:xfrm>
          <a:prstGeom prst="rect">
            <a:avLst/>
          </a:prstGeom>
        </p:spPr>
      </p:pic>
    </p:spTree>
    <p:extLst>
      <p:ext uri="{BB962C8B-B14F-4D97-AF65-F5344CB8AC3E}">
        <p14:creationId xmlns:p14="http://schemas.microsoft.com/office/powerpoint/2010/main" val="202744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Hea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554181" y="2113768"/>
            <a:ext cx="11083639" cy="936004"/>
          </a:xfrm>
        </p:spPr>
        <p:txBody>
          <a:bodyPr anchor="b">
            <a:normAutofit/>
          </a:bodyPr>
          <a:lstStyle>
            <a:lvl1pPr>
              <a:defRPr sz="2400" b="1"/>
            </a:lvl1pPr>
          </a:lstStyle>
          <a:p>
            <a:r>
              <a:rPr lang="en-US" dirty="0"/>
              <a:t>Click to edit Master title style</a:t>
            </a:r>
          </a:p>
        </p:txBody>
      </p:sp>
      <p:sp>
        <p:nvSpPr>
          <p:cNvPr id="4" name="Text Placeholder 3"/>
          <p:cNvSpPr>
            <a:spLocks noGrp="1"/>
          </p:cNvSpPr>
          <p:nvPr>
            <p:ph type="body" sz="half" idx="2"/>
          </p:nvPr>
        </p:nvSpPr>
        <p:spPr>
          <a:xfrm>
            <a:off x="554181" y="3194462"/>
            <a:ext cx="11083639" cy="28619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Rectangle 12">
            <a:extLst>
              <a:ext uri="{FF2B5EF4-FFF2-40B4-BE49-F238E27FC236}">
                <a16:creationId xmlns:a16="http://schemas.microsoft.com/office/drawing/2014/main" id="{2992B3E8-2E95-044A-B6F2-780552A72692}"/>
              </a:ext>
            </a:extLst>
          </p:cNvPr>
          <p:cNvSpPr/>
          <p:nvPr userDrawn="1"/>
        </p:nvSpPr>
        <p:spPr>
          <a:xfrm>
            <a:off x="0" y="1824993"/>
            <a:ext cx="12192000" cy="1303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13">
            <a:extLst>
              <a:ext uri="{FF2B5EF4-FFF2-40B4-BE49-F238E27FC236}">
                <a16:creationId xmlns:a16="http://schemas.microsoft.com/office/drawing/2014/main" id="{AA4251F2-B751-7A48-92DA-EBD20578200B}"/>
              </a:ext>
            </a:extLst>
          </p:cNvPr>
          <p:cNvSpPr>
            <a:spLocks noGrp="1"/>
          </p:cNvSpPr>
          <p:nvPr>
            <p:ph type="sldNum" sz="quarter" idx="13"/>
          </p:nvPr>
        </p:nvSpPr>
        <p:spPr/>
        <p:txBody>
          <a:bodyPr/>
          <a:lstStyle/>
          <a:p>
            <a:fld id="{C912F9B5-D737-5746-B22A-721710C1C3A7}" type="slidenum">
              <a:rPr lang="en-US" smtClean="0"/>
              <a:pPr/>
              <a:t>‹#›</a:t>
            </a:fld>
            <a:endParaRPr lang="en-US"/>
          </a:p>
        </p:txBody>
      </p:sp>
      <p:pic>
        <p:nvPicPr>
          <p:cNvPr id="15" name="Picture 14">
            <a:extLst>
              <a:ext uri="{FF2B5EF4-FFF2-40B4-BE49-F238E27FC236}">
                <a16:creationId xmlns:a16="http://schemas.microsoft.com/office/drawing/2014/main" id="{10EDC58E-DD65-0944-AB5B-DBAAA45F96FC}"/>
              </a:ext>
            </a:extLst>
          </p:cNvPr>
          <p:cNvPicPr>
            <a:picLocks noChangeAspect="1"/>
          </p:cNvPicPr>
          <p:nvPr userDrawn="1"/>
        </p:nvPicPr>
        <p:blipFill>
          <a:blip r:embed="rId2"/>
          <a:stretch>
            <a:fillRect/>
          </a:stretch>
        </p:blipFill>
        <p:spPr>
          <a:xfrm>
            <a:off x="376297" y="6188908"/>
            <a:ext cx="1791171" cy="574667"/>
          </a:xfrm>
          <a:prstGeom prst="rect">
            <a:avLst/>
          </a:prstGeom>
        </p:spPr>
      </p:pic>
    </p:spTree>
    <p:extLst>
      <p:ext uri="{BB962C8B-B14F-4D97-AF65-F5344CB8AC3E}">
        <p14:creationId xmlns:p14="http://schemas.microsoft.com/office/powerpoint/2010/main" val="118174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4261" y="365126"/>
            <a:ext cx="11061911" cy="82240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54181" y="1425041"/>
            <a:ext cx="11067803" cy="4614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968587" y="6356351"/>
            <a:ext cx="2743200" cy="365125"/>
          </a:xfrm>
          <a:prstGeom prst="rect">
            <a:avLst/>
          </a:prstGeom>
        </p:spPr>
        <p:txBody>
          <a:bodyPr vert="horz" lIns="91440" tIns="45720" rIns="91440" bIns="45720" rtlCol="0" anchor="ctr"/>
          <a:lstStyle>
            <a:lvl1pPr algn="r">
              <a:defRPr sz="1050">
                <a:solidFill>
                  <a:schemeClr val="bg2">
                    <a:lumMod val="50000"/>
                  </a:schemeClr>
                </a:solidFill>
              </a:defRPr>
            </a:lvl1pPr>
          </a:lstStyle>
          <a:p>
            <a:fld id="{C912F9B5-D737-5746-B22A-721710C1C3A7}" type="slidenum">
              <a:rPr lang="en-US" smtClean="0"/>
              <a:pPr/>
              <a:t>‹#›</a:t>
            </a:fld>
            <a:endParaRPr lang="en-US"/>
          </a:p>
        </p:txBody>
      </p:sp>
      <p:pic>
        <p:nvPicPr>
          <p:cNvPr id="4" name="Picture 3"/>
          <p:cNvPicPr>
            <a:picLocks noChangeAspect="1"/>
          </p:cNvPicPr>
          <p:nvPr userDrawn="1"/>
        </p:nvPicPr>
        <p:blipFill>
          <a:blip r:embed="rId12"/>
          <a:stretch>
            <a:fillRect/>
          </a:stretch>
        </p:blipFill>
        <p:spPr>
          <a:xfrm>
            <a:off x="376297" y="6188908"/>
            <a:ext cx="1791171" cy="574667"/>
          </a:xfrm>
          <a:prstGeom prst="rect">
            <a:avLst/>
          </a:prstGeom>
        </p:spPr>
      </p:pic>
      <p:sp>
        <p:nvSpPr>
          <p:cNvPr id="7" name="Rectangle 6">
            <a:extLst>
              <a:ext uri="{FF2B5EF4-FFF2-40B4-BE49-F238E27FC236}">
                <a16:creationId xmlns:a16="http://schemas.microsoft.com/office/drawing/2014/main" id="{F061184C-3036-234C-BB4C-0D7F2FDC03BE}"/>
              </a:ext>
            </a:extLst>
          </p:cNvPr>
          <p:cNvSpPr/>
          <p:nvPr userDrawn="1"/>
        </p:nvSpPr>
        <p:spPr>
          <a:xfrm>
            <a:off x="0" y="-2713"/>
            <a:ext cx="12192000" cy="1303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20065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100000"/>
        </a:lnSpc>
        <a:spcBef>
          <a:spcPct val="0"/>
        </a:spcBef>
        <a:buNone/>
        <a:defRPr sz="2800" b="1" kern="1200" cap="all" baseline="0">
          <a:solidFill>
            <a:schemeClr val="accent5"/>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a:buChar char="•"/>
        <a:defRPr sz="1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500"/>
        </a:spcBef>
        <a:buFont typeface="Arial"/>
        <a:buChar char="•"/>
        <a:defRPr sz="16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500"/>
        </a:spcBef>
        <a:buFont typeface="Arial"/>
        <a:buChar char="•"/>
        <a:defRPr sz="14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00000"/>
        </a:lnSpc>
        <a:spcBef>
          <a:spcPts val="500"/>
        </a:spcBef>
        <a:buFont typeface="Arial"/>
        <a:buChar char="•"/>
        <a:defRPr sz="12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500"/>
        </a:spcBef>
        <a:buFont typeface="Arial"/>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mailto:Nathan.bradley2@va.gov"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eas.aac.dva.va.gov/sites/EAS/Portfolio/eCMS/SiteAssets/eCMS%20Application%20Coordinators.aspx" TargetMode="External"/><Relationship Id="rId7" Type="http://schemas.openxmlformats.org/officeDocument/2006/relationships/image" Target="../media/image3.png"/><Relationship Id="rId2" Type="http://schemas.openxmlformats.org/officeDocument/2006/relationships/hyperlink" Target="https://vaww.ecms.va.gov/care/" TargetMode="External"/><Relationship Id="rId1" Type="http://schemas.openxmlformats.org/officeDocument/2006/relationships/slideLayout" Target="../slideLayouts/slideLayout5.xml"/><Relationship Id="rId6" Type="http://schemas.openxmlformats.org/officeDocument/2006/relationships/hyperlink" Target="http://vaww.ecms.va.gov/care/Categories/CategoryDetails.aspx?CategoryID=1" TargetMode="External"/><Relationship Id="rId5" Type="http://schemas.openxmlformats.org/officeDocument/2006/relationships/hyperlink" Target="http://vaww.ecms.va.gov/care/" TargetMode="External"/><Relationship Id="rId4" Type="http://schemas.openxmlformats.org/officeDocument/2006/relationships/hyperlink" Target="mailto:va.acquisition.systems@v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4CD5-BBCB-44AB-8937-47510396DFFE}"/>
              </a:ext>
            </a:extLst>
          </p:cNvPr>
          <p:cNvSpPr>
            <a:spLocks noGrp="1"/>
          </p:cNvSpPr>
          <p:nvPr>
            <p:ph type="ctrTitle"/>
          </p:nvPr>
        </p:nvSpPr>
        <p:spPr/>
        <p:txBody>
          <a:bodyPr/>
          <a:lstStyle/>
          <a:p>
            <a:r>
              <a:rPr lang="en-US" dirty="0"/>
              <a:t>Contracting Presentation</a:t>
            </a:r>
          </a:p>
        </p:txBody>
      </p:sp>
      <p:sp>
        <p:nvSpPr>
          <p:cNvPr id="3" name="Subtitle 2">
            <a:extLst>
              <a:ext uri="{FF2B5EF4-FFF2-40B4-BE49-F238E27FC236}">
                <a16:creationId xmlns:a16="http://schemas.microsoft.com/office/drawing/2014/main" id="{E1628A67-F3CA-454B-8F58-2C08EFF64005}"/>
              </a:ext>
            </a:extLst>
          </p:cNvPr>
          <p:cNvSpPr>
            <a:spLocks noGrp="1"/>
          </p:cNvSpPr>
          <p:nvPr>
            <p:ph type="subTitle" idx="1"/>
          </p:nvPr>
        </p:nvSpPr>
        <p:spPr/>
        <p:txBody>
          <a:bodyPr/>
          <a:lstStyle/>
          <a:p>
            <a:r>
              <a:rPr lang="en-US" dirty="0"/>
              <a:t>Nathan Bradley</a:t>
            </a:r>
          </a:p>
          <a:p>
            <a:r>
              <a:rPr lang="en-US" dirty="0"/>
              <a:t>Strategic </a:t>
            </a:r>
            <a:r>
              <a:rPr lang="en-US" dirty="0" err="1"/>
              <a:t>Acquistion</a:t>
            </a:r>
            <a:r>
              <a:rPr lang="en-US" dirty="0"/>
              <a:t> Center-Frederick</a:t>
            </a:r>
          </a:p>
          <a:p>
            <a:r>
              <a:rPr lang="en-US" dirty="0"/>
              <a:t>October 16, 2019</a:t>
            </a:r>
          </a:p>
        </p:txBody>
      </p:sp>
      <p:sp>
        <p:nvSpPr>
          <p:cNvPr id="4" name="Text Placeholder 3">
            <a:extLst>
              <a:ext uri="{FF2B5EF4-FFF2-40B4-BE49-F238E27FC236}">
                <a16:creationId xmlns:a16="http://schemas.microsoft.com/office/drawing/2014/main" id="{7E2B63C2-5911-4CD6-81F8-1D9FE4BDB4E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080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1E6D4-2F60-404C-BFDB-1C750F025636}"/>
              </a:ext>
            </a:extLst>
          </p:cNvPr>
          <p:cNvSpPr>
            <a:spLocks noGrp="1"/>
          </p:cNvSpPr>
          <p:nvPr>
            <p:ph type="title"/>
          </p:nvPr>
        </p:nvSpPr>
        <p:spPr/>
        <p:txBody>
          <a:bodyPr/>
          <a:lstStyle/>
          <a:p>
            <a:r>
              <a:rPr lang="en-US" dirty="0"/>
              <a:t>Phase 5 – award/post award</a:t>
            </a:r>
          </a:p>
        </p:txBody>
      </p:sp>
      <p:sp>
        <p:nvSpPr>
          <p:cNvPr id="3" name="Slide Number Placeholder 2">
            <a:extLst>
              <a:ext uri="{FF2B5EF4-FFF2-40B4-BE49-F238E27FC236}">
                <a16:creationId xmlns:a16="http://schemas.microsoft.com/office/drawing/2014/main" id="{F380774E-1924-4624-8649-38D0665DC0D6}"/>
              </a:ext>
            </a:extLst>
          </p:cNvPr>
          <p:cNvSpPr>
            <a:spLocks noGrp="1"/>
          </p:cNvSpPr>
          <p:nvPr>
            <p:ph type="sldNum" sz="quarter" idx="10"/>
          </p:nvPr>
        </p:nvSpPr>
        <p:spPr/>
        <p:txBody>
          <a:bodyPr/>
          <a:lstStyle/>
          <a:p>
            <a:pPr defTabSz="457200"/>
            <a:fld id="{C912F9B5-D737-5746-B22A-721710C1C3A7}" type="slidenum">
              <a:rPr lang="en-US">
                <a:solidFill>
                  <a:srgbClr val="E7E6E6">
                    <a:lumMod val="50000"/>
                  </a:srgbClr>
                </a:solidFill>
                <a:latin typeface="Arial" panose="020B0604020202020204"/>
              </a:rPr>
              <a:pPr defTabSz="457200"/>
              <a:t>10</a:t>
            </a:fld>
            <a:endParaRPr lang="en-US">
              <a:solidFill>
                <a:srgbClr val="E7E6E6">
                  <a:lumMod val="50000"/>
                </a:srgbClr>
              </a:solidFill>
              <a:latin typeface="Arial" panose="020B0604020202020204"/>
            </a:endParaRPr>
          </a:p>
        </p:txBody>
      </p:sp>
      <p:sp>
        <p:nvSpPr>
          <p:cNvPr id="4" name="Text Placeholder 3">
            <a:extLst>
              <a:ext uri="{FF2B5EF4-FFF2-40B4-BE49-F238E27FC236}">
                <a16:creationId xmlns:a16="http://schemas.microsoft.com/office/drawing/2014/main" id="{9A81F913-9345-495F-8E66-C00695E541EE}"/>
              </a:ext>
            </a:extLst>
          </p:cNvPr>
          <p:cNvSpPr>
            <a:spLocks noGrp="1"/>
          </p:cNvSpPr>
          <p:nvPr>
            <p:ph type="body" sz="quarter" idx="11"/>
          </p:nvPr>
        </p:nvSpPr>
        <p:spPr/>
        <p:txBody>
          <a:bodyPr/>
          <a:lstStyle/>
          <a:p>
            <a:r>
              <a:rPr lang="en-US" dirty="0"/>
              <a:t>Award (documentation typically takes 4-6 days)</a:t>
            </a:r>
          </a:p>
          <a:p>
            <a:pPr lvl="1"/>
            <a:r>
              <a:rPr lang="en-US" dirty="0"/>
              <a:t>Once the offers are received and evaluated, the Contracting Officer will make a decision regarding which offer represents the Best Value to the Government, and will make an award</a:t>
            </a:r>
          </a:p>
          <a:p>
            <a:pPr lvl="1"/>
            <a:r>
              <a:rPr lang="en-US" dirty="0"/>
              <a:t>Upon award, the Contract Specialist will prepare and distribute the “COR Delegation Form”, which will delegate specific responsibilities to the COR for that specific contract. </a:t>
            </a:r>
          </a:p>
          <a:p>
            <a:r>
              <a:rPr lang="en-US" dirty="0"/>
              <a:t>Post-Award</a:t>
            </a:r>
          </a:p>
          <a:p>
            <a:pPr lvl="1"/>
            <a:r>
              <a:rPr lang="en-US" dirty="0"/>
              <a:t>After contract is awarded, you may have a kick-off meeting, or you may move forward with obtaining the contracted items/services</a:t>
            </a:r>
          </a:p>
          <a:p>
            <a:pPr lvl="1"/>
            <a:r>
              <a:rPr lang="en-US" dirty="0"/>
              <a:t>Pay close attention to the language in the COR Delegation Form – if any issues arise during contract performance, please reach out to Contracting early and often</a:t>
            </a:r>
          </a:p>
          <a:p>
            <a:pPr marL="0" indent="0">
              <a:buNone/>
            </a:pPr>
            <a:endParaRPr lang="en-US" dirty="0"/>
          </a:p>
        </p:txBody>
      </p:sp>
    </p:spTree>
    <p:extLst>
      <p:ext uri="{BB962C8B-B14F-4D97-AF65-F5344CB8AC3E}">
        <p14:creationId xmlns:p14="http://schemas.microsoft.com/office/powerpoint/2010/main" val="195197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07A4-FA74-4DD6-B60E-E2116411D63C}"/>
              </a:ext>
            </a:extLst>
          </p:cNvPr>
          <p:cNvSpPr>
            <a:spLocks noGrp="1"/>
          </p:cNvSpPr>
          <p:nvPr>
            <p:ph type="title"/>
          </p:nvPr>
        </p:nvSpPr>
        <p:spPr/>
        <p:txBody>
          <a:bodyPr/>
          <a:lstStyle/>
          <a:p>
            <a:r>
              <a:rPr lang="en-US" dirty="0"/>
              <a:t>Timeline</a:t>
            </a:r>
          </a:p>
        </p:txBody>
      </p:sp>
      <p:sp>
        <p:nvSpPr>
          <p:cNvPr id="3" name="Slide Number Placeholder 2">
            <a:extLst>
              <a:ext uri="{FF2B5EF4-FFF2-40B4-BE49-F238E27FC236}">
                <a16:creationId xmlns:a16="http://schemas.microsoft.com/office/drawing/2014/main" id="{086213AB-B63C-4E06-A052-8FC7D874F37A}"/>
              </a:ext>
            </a:extLst>
          </p:cNvPr>
          <p:cNvSpPr>
            <a:spLocks noGrp="1"/>
          </p:cNvSpPr>
          <p:nvPr>
            <p:ph type="sldNum" sz="quarter" idx="10"/>
          </p:nvPr>
        </p:nvSpPr>
        <p:spPr/>
        <p:txBody>
          <a:bodyPr/>
          <a:lstStyle/>
          <a:p>
            <a:fld id="{C912F9B5-D737-5746-B22A-721710C1C3A7}" type="slidenum">
              <a:rPr lang="en-US" smtClean="0"/>
              <a:pPr/>
              <a:t>11</a:t>
            </a:fld>
            <a:endParaRPr lang="en-US"/>
          </a:p>
        </p:txBody>
      </p:sp>
      <p:sp>
        <p:nvSpPr>
          <p:cNvPr id="4" name="Text Placeholder 3">
            <a:extLst>
              <a:ext uri="{FF2B5EF4-FFF2-40B4-BE49-F238E27FC236}">
                <a16:creationId xmlns:a16="http://schemas.microsoft.com/office/drawing/2014/main" id="{06015BA2-7821-4F08-B98C-A7E21B438268}"/>
              </a:ext>
            </a:extLst>
          </p:cNvPr>
          <p:cNvSpPr>
            <a:spLocks noGrp="1"/>
          </p:cNvSpPr>
          <p:nvPr>
            <p:ph type="body" sz="quarter" idx="11"/>
          </p:nvPr>
        </p:nvSpPr>
        <p:spPr/>
        <p:txBody>
          <a:bodyPr>
            <a:normAutofit fontScale="92500" lnSpcReduction="10000"/>
          </a:bodyPr>
          <a:lstStyle/>
          <a:p>
            <a:r>
              <a:rPr lang="en-US" dirty="0"/>
              <a:t>Rough estimate of typical timeline </a:t>
            </a:r>
            <a:r>
              <a:rPr lang="en-US" b="1" u="sng" dirty="0"/>
              <a:t>for acquisitions estimated to be at or below $250K</a:t>
            </a:r>
            <a:r>
              <a:rPr lang="en-US" dirty="0"/>
              <a:t> (time begins once package has been determined actionable):</a:t>
            </a:r>
          </a:p>
          <a:p>
            <a:pPr lvl="1"/>
            <a:r>
              <a:rPr lang="en-US" dirty="0"/>
              <a:t>Market Research: 5-7 days</a:t>
            </a:r>
          </a:p>
          <a:p>
            <a:pPr lvl="1"/>
            <a:r>
              <a:rPr lang="en-US" dirty="0"/>
              <a:t>Solicitation: 10-20 days</a:t>
            </a:r>
          </a:p>
          <a:p>
            <a:pPr lvl="1"/>
            <a:r>
              <a:rPr lang="en-US" dirty="0"/>
              <a:t>Evaluation: 5-10 days</a:t>
            </a:r>
          </a:p>
          <a:p>
            <a:pPr lvl="1"/>
            <a:r>
              <a:rPr lang="en-US" dirty="0"/>
              <a:t>Award: 4-6 days</a:t>
            </a:r>
          </a:p>
          <a:p>
            <a:pPr lvl="1"/>
            <a:r>
              <a:rPr lang="en-US" dirty="0"/>
              <a:t>Total estimated timeline: 24-43 days once package is determined to be actionable, depending on complexity.</a:t>
            </a:r>
          </a:p>
          <a:p>
            <a:r>
              <a:rPr lang="en-US" dirty="0"/>
              <a:t>Situations that may cause extended timelines:</a:t>
            </a:r>
          </a:p>
          <a:p>
            <a:pPr lvl="1"/>
            <a:r>
              <a:rPr lang="en-US" dirty="0"/>
              <a:t>Market Research determines that no veteran-owned small businesses can provide required products/services</a:t>
            </a:r>
          </a:p>
          <a:p>
            <a:pPr lvl="2"/>
            <a:r>
              <a:rPr lang="en-US" dirty="0"/>
              <a:t>Typically adds 5-10 days</a:t>
            </a:r>
          </a:p>
          <a:p>
            <a:pPr lvl="1"/>
            <a:r>
              <a:rPr lang="en-US" dirty="0"/>
              <a:t>Questions during solicitation phase</a:t>
            </a:r>
          </a:p>
          <a:p>
            <a:pPr lvl="2"/>
            <a:r>
              <a:rPr lang="en-US" dirty="0"/>
              <a:t>Depending on questions asked, the Government may need to extend the date and time that offers are due</a:t>
            </a:r>
          </a:p>
          <a:p>
            <a:pPr lvl="2"/>
            <a:r>
              <a:rPr lang="en-US" dirty="0"/>
              <a:t>Typically adds 5-10 days</a:t>
            </a:r>
          </a:p>
          <a:p>
            <a:pPr lvl="1"/>
            <a:r>
              <a:rPr lang="en-US" dirty="0"/>
              <a:t>No acceptable offers are received from the solicitation</a:t>
            </a:r>
          </a:p>
          <a:p>
            <a:pPr lvl="2"/>
            <a:r>
              <a:rPr lang="en-US" dirty="0"/>
              <a:t>Solicitation will need to be reposted, which will typically add an additional 10-20 days</a:t>
            </a:r>
          </a:p>
          <a:p>
            <a:pPr lvl="1"/>
            <a:r>
              <a:rPr lang="en-US" dirty="0"/>
              <a:t>Protest</a:t>
            </a:r>
          </a:p>
          <a:p>
            <a:pPr lvl="2"/>
            <a:r>
              <a:rPr lang="en-US" dirty="0"/>
              <a:t>If a vendor protests, it could delay the procurement by up to 100 days.  </a:t>
            </a:r>
          </a:p>
          <a:p>
            <a:pPr lvl="1"/>
            <a:endParaRPr lang="en-US" dirty="0"/>
          </a:p>
          <a:p>
            <a:pPr lvl="1"/>
            <a:endParaRPr lang="en-US" dirty="0"/>
          </a:p>
        </p:txBody>
      </p:sp>
    </p:spTree>
    <p:extLst>
      <p:ext uri="{BB962C8B-B14F-4D97-AF65-F5344CB8AC3E}">
        <p14:creationId xmlns:p14="http://schemas.microsoft.com/office/powerpoint/2010/main" val="347245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863D7-8136-4517-9FD6-A943B6EF3E0C}"/>
              </a:ext>
            </a:extLst>
          </p:cNvPr>
          <p:cNvSpPr>
            <a:spLocks noGrp="1"/>
          </p:cNvSpPr>
          <p:nvPr>
            <p:ph type="title"/>
          </p:nvPr>
        </p:nvSpPr>
        <p:spPr/>
        <p:txBody>
          <a:bodyPr/>
          <a:lstStyle/>
          <a:p>
            <a:r>
              <a:rPr lang="en-US" dirty="0"/>
              <a:t>Tips for success</a:t>
            </a:r>
          </a:p>
        </p:txBody>
      </p:sp>
      <p:sp>
        <p:nvSpPr>
          <p:cNvPr id="3" name="Slide Number Placeholder 2">
            <a:extLst>
              <a:ext uri="{FF2B5EF4-FFF2-40B4-BE49-F238E27FC236}">
                <a16:creationId xmlns:a16="http://schemas.microsoft.com/office/drawing/2014/main" id="{CC1E3AF7-E6FF-46ED-AF6B-C7D2948C3127}"/>
              </a:ext>
            </a:extLst>
          </p:cNvPr>
          <p:cNvSpPr>
            <a:spLocks noGrp="1"/>
          </p:cNvSpPr>
          <p:nvPr>
            <p:ph type="sldNum" sz="quarter" idx="10"/>
          </p:nvPr>
        </p:nvSpPr>
        <p:spPr/>
        <p:txBody>
          <a:bodyPr/>
          <a:lstStyle/>
          <a:p>
            <a:fld id="{C912F9B5-D737-5746-B22A-721710C1C3A7}" type="slidenum">
              <a:rPr lang="en-US" smtClean="0"/>
              <a:pPr/>
              <a:t>12</a:t>
            </a:fld>
            <a:endParaRPr lang="en-US"/>
          </a:p>
        </p:txBody>
      </p:sp>
      <p:sp>
        <p:nvSpPr>
          <p:cNvPr id="4" name="Text Placeholder 3">
            <a:extLst>
              <a:ext uri="{FF2B5EF4-FFF2-40B4-BE49-F238E27FC236}">
                <a16:creationId xmlns:a16="http://schemas.microsoft.com/office/drawing/2014/main" id="{9CBF2114-3709-451D-B41B-7B1B3023AC85}"/>
              </a:ext>
            </a:extLst>
          </p:cNvPr>
          <p:cNvSpPr>
            <a:spLocks noGrp="1"/>
          </p:cNvSpPr>
          <p:nvPr>
            <p:ph type="body" sz="quarter" idx="11"/>
          </p:nvPr>
        </p:nvSpPr>
        <p:spPr/>
        <p:txBody>
          <a:bodyPr/>
          <a:lstStyle/>
          <a:p>
            <a:r>
              <a:rPr lang="en-US" dirty="0"/>
              <a:t>If supplies:</a:t>
            </a:r>
          </a:p>
          <a:p>
            <a:pPr lvl="1"/>
            <a:r>
              <a:rPr lang="en-US" dirty="0"/>
              <a:t>We are confident no other vendors can provide supplies: </a:t>
            </a:r>
          </a:p>
          <a:p>
            <a:pPr lvl="2"/>
            <a:r>
              <a:rPr lang="en-US" dirty="0"/>
              <a:t>Sole Source Justification</a:t>
            </a:r>
          </a:p>
          <a:p>
            <a:pPr lvl="1"/>
            <a:r>
              <a:rPr lang="en-US" dirty="0"/>
              <a:t>We </a:t>
            </a:r>
            <a:r>
              <a:rPr lang="en-US" u="sng" dirty="0"/>
              <a:t>think</a:t>
            </a:r>
            <a:r>
              <a:rPr lang="en-US" dirty="0"/>
              <a:t> no one else can provide supplies:</a:t>
            </a:r>
          </a:p>
          <a:p>
            <a:pPr lvl="2"/>
            <a:r>
              <a:rPr lang="en-US" dirty="0"/>
              <a:t>Brand name or equal salient characteristics</a:t>
            </a:r>
          </a:p>
          <a:p>
            <a:pPr lvl="1"/>
            <a:r>
              <a:rPr lang="en-US" dirty="0"/>
              <a:t>We think anyone can do it</a:t>
            </a:r>
          </a:p>
          <a:p>
            <a:pPr lvl="2"/>
            <a:r>
              <a:rPr lang="en-US" dirty="0"/>
              <a:t>Salient Characteristics</a:t>
            </a:r>
          </a:p>
          <a:p>
            <a:r>
              <a:rPr lang="en-US" dirty="0"/>
              <a:t>If Services</a:t>
            </a:r>
          </a:p>
          <a:p>
            <a:pPr lvl="1"/>
            <a:r>
              <a:rPr lang="en-US" dirty="0"/>
              <a:t>Services are only provided by one vendor:</a:t>
            </a:r>
          </a:p>
          <a:p>
            <a:pPr lvl="2"/>
            <a:r>
              <a:rPr lang="en-US" dirty="0"/>
              <a:t>Sole Source justification</a:t>
            </a:r>
          </a:p>
          <a:p>
            <a:pPr lvl="1"/>
            <a:r>
              <a:rPr lang="en-US" dirty="0"/>
              <a:t>Services are provided by several vendors:</a:t>
            </a:r>
          </a:p>
          <a:p>
            <a:pPr lvl="2"/>
            <a:r>
              <a:rPr lang="en-US" dirty="0"/>
              <a:t>Clearly describe the desired outcome, and clearly describe the tasks that will be performed.</a:t>
            </a:r>
          </a:p>
        </p:txBody>
      </p:sp>
    </p:spTree>
    <p:extLst>
      <p:ext uri="{BB962C8B-B14F-4D97-AF65-F5344CB8AC3E}">
        <p14:creationId xmlns:p14="http://schemas.microsoft.com/office/powerpoint/2010/main" val="209364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61CA-1961-47A4-9361-AF5264984A5E}"/>
              </a:ext>
            </a:extLst>
          </p:cNvPr>
          <p:cNvSpPr>
            <a:spLocks noGrp="1"/>
          </p:cNvSpPr>
          <p:nvPr>
            <p:ph type="title"/>
          </p:nvPr>
        </p:nvSpPr>
        <p:spPr/>
        <p:txBody>
          <a:bodyPr/>
          <a:lstStyle/>
          <a:p>
            <a:r>
              <a:rPr lang="en-US" dirty="0"/>
              <a:t>Case study – cards for connection</a:t>
            </a:r>
          </a:p>
        </p:txBody>
      </p:sp>
      <p:sp>
        <p:nvSpPr>
          <p:cNvPr id="3" name="Slide Number Placeholder 2">
            <a:extLst>
              <a:ext uri="{FF2B5EF4-FFF2-40B4-BE49-F238E27FC236}">
                <a16:creationId xmlns:a16="http://schemas.microsoft.com/office/drawing/2014/main" id="{B4B0F83A-905C-439C-BC32-3C5F66233FBA}"/>
              </a:ext>
            </a:extLst>
          </p:cNvPr>
          <p:cNvSpPr>
            <a:spLocks noGrp="1"/>
          </p:cNvSpPr>
          <p:nvPr>
            <p:ph type="sldNum" sz="quarter" idx="10"/>
          </p:nvPr>
        </p:nvSpPr>
        <p:spPr/>
        <p:txBody>
          <a:bodyPr/>
          <a:lstStyle/>
          <a:p>
            <a:fld id="{C912F9B5-D737-5746-B22A-721710C1C3A7}" type="slidenum">
              <a:rPr lang="en-US" smtClean="0"/>
              <a:pPr/>
              <a:t>13</a:t>
            </a:fld>
            <a:endParaRPr lang="en-US"/>
          </a:p>
        </p:txBody>
      </p:sp>
      <p:sp>
        <p:nvSpPr>
          <p:cNvPr id="4" name="Text Placeholder 3">
            <a:extLst>
              <a:ext uri="{FF2B5EF4-FFF2-40B4-BE49-F238E27FC236}">
                <a16:creationId xmlns:a16="http://schemas.microsoft.com/office/drawing/2014/main" id="{8221848D-5639-4566-9B29-9692C6C0E4BD}"/>
              </a:ext>
            </a:extLst>
          </p:cNvPr>
          <p:cNvSpPr>
            <a:spLocks noGrp="1"/>
          </p:cNvSpPr>
          <p:nvPr>
            <p:ph type="body" sz="quarter" idx="11"/>
          </p:nvPr>
        </p:nvSpPr>
        <p:spPr/>
        <p:txBody>
          <a:bodyPr>
            <a:normAutofit lnSpcReduction="10000"/>
          </a:bodyPr>
          <a:lstStyle/>
          <a:p>
            <a:r>
              <a:rPr lang="en-US" dirty="0"/>
              <a:t>IGCE: $50,000.00, Final award: $44,937.47 (to an SDVOSB)</a:t>
            </a:r>
          </a:p>
          <a:p>
            <a:r>
              <a:rPr lang="en-US" dirty="0"/>
              <a:t>Requirement: 13,000 Custom-art 52-card playing card decks with waterproof case and mini sharpie marker</a:t>
            </a:r>
          </a:p>
          <a:p>
            <a:r>
              <a:rPr lang="en-US" dirty="0"/>
              <a:t>Original request: “Should be high quality card stock with a linen finish, print in color. Cases need to be waterproof and durable, individually hold and protect each card deck. Mini permanent markers shipped with cards and case.”</a:t>
            </a:r>
          </a:p>
          <a:p>
            <a:r>
              <a:rPr lang="en-US" dirty="0"/>
              <a:t>Solicitation:</a:t>
            </a:r>
          </a:p>
          <a:p>
            <a:pPr lvl="1"/>
            <a:r>
              <a:rPr lang="en-US" dirty="0"/>
              <a:t>Card Stock: 310 </a:t>
            </a:r>
            <a:r>
              <a:rPr lang="en-US" dirty="0" err="1"/>
              <a:t>gsm</a:t>
            </a:r>
            <a:r>
              <a:rPr lang="en-US" dirty="0"/>
              <a:t> Casino</a:t>
            </a:r>
          </a:p>
          <a:p>
            <a:pPr lvl="1"/>
            <a:r>
              <a:rPr lang="en-US" dirty="0"/>
              <a:t>Card Finish: Linen</a:t>
            </a:r>
          </a:p>
          <a:p>
            <a:pPr lvl="1"/>
            <a:r>
              <a:rPr lang="en-US" dirty="0"/>
              <a:t>Card Size: Poker (2.5” x 3.5”)</a:t>
            </a:r>
          </a:p>
          <a:p>
            <a:pPr lvl="1"/>
            <a:r>
              <a:rPr lang="en-US" dirty="0"/>
              <a:t>Cards Per Deck: (54) Standard 52-card deck plus 2 Jokers</a:t>
            </a:r>
          </a:p>
          <a:p>
            <a:pPr lvl="1"/>
            <a:r>
              <a:rPr lang="en-US" dirty="0"/>
              <a:t>Custom Artwork: Draft of Custom artwork is attached. Final version will be provided after award with minimal changes.</a:t>
            </a:r>
          </a:p>
          <a:p>
            <a:pPr lvl="1"/>
            <a:r>
              <a:rPr lang="en-US" dirty="0"/>
              <a:t>Cello Wrapped</a:t>
            </a:r>
          </a:p>
          <a:p>
            <a:pPr lvl="1"/>
            <a:r>
              <a:rPr lang="en-US" dirty="0"/>
              <a:t>Marker: Permanent, Fine Point, standard colors accepted (Black, Red, Blue, Green) </a:t>
            </a:r>
          </a:p>
        </p:txBody>
      </p:sp>
    </p:spTree>
    <p:extLst>
      <p:ext uri="{BB962C8B-B14F-4D97-AF65-F5344CB8AC3E}">
        <p14:creationId xmlns:p14="http://schemas.microsoft.com/office/powerpoint/2010/main" val="2058211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E4D76-BE74-441C-B24D-38F4DE7BFC4D}"/>
              </a:ext>
            </a:extLst>
          </p:cNvPr>
          <p:cNvSpPr>
            <a:spLocks noGrp="1"/>
          </p:cNvSpPr>
          <p:nvPr>
            <p:ph type="title"/>
          </p:nvPr>
        </p:nvSpPr>
        <p:spPr/>
        <p:txBody>
          <a:bodyPr/>
          <a:lstStyle/>
          <a:p>
            <a:r>
              <a:rPr lang="en-US" dirty="0"/>
              <a:t>Case study – inform-a-vet</a:t>
            </a:r>
          </a:p>
        </p:txBody>
      </p:sp>
      <p:sp>
        <p:nvSpPr>
          <p:cNvPr id="3" name="Slide Number Placeholder 2">
            <a:extLst>
              <a:ext uri="{FF2B5EF4-FFF2-40B4-BE49-F238E27FC236}">
                <a16:creationId xmlns:a16="http://schemas.microsoft.com/office/drawing/2014/main" id="{DA7CDFD6-4598-4108-AB9C-707A8FDD9F12}"/>
              </a:ext>
            </a:extLst>
          </p:cNvPr>
          <p:cNvSpPr>
            <a:spLocks noGrp="1"/>
          </p:cNvSpPr>
          <p:nvPr>
            <p:ph type="sldNum" sz="quarter" idx="10"/>
          </p:nvPr>
        </p:nvSpPr>
        <p:spPr/>
        <p:txBody>
          <a:bodyPr/>
          <a:lstStyle/>
          <a:p>
            <a:fld id="{C912F9B5-D737-5746-B22A-721710C1C3A7}" type="slidenum">
              <a:rPr lang="en-US" smtClean="0"/>
              <a:pPr/>
              <a:t>14</a:t>
            </a:fld>
            <a:endParaRPr lang="en-US"/>
          </a:p>
        </p:txBody>
      </p:sp>
      <p:sp>
        <p:nvSpPr>
          <p:cNvPr id="4" name="Text Placeholder 3">
            <a:extLst>
              <a:ext uri="{FF2B5EF4-FFF2-40B4-BE49-F238E27FC236}">
                <a16:creationId xmlns:a16="http://schemas.microsoft.com/office/drawing/2014/main" id="{D0906264-FE73-4D2E-9ED4-5DC716661EEF}"/>
              </a:ext>
            </a:extLst>
          </p:cNvPr>
          <p:cNvSpPr>
            <a:spLocks noGrp="1"/>
          </p:cNvSpPr>
          <p:nvPr>
            <p:ph type="body" sz="quarter" idx="11"/>
          </p:nvPr>
        </p:nvSpPr>
        <p:spPr/>
        <p:txBody>
          <a:bodyPr>
            <a:normAutofit fontScale="92500" lnSpcReduction="10000"/>
          </a:bodyPr>
          <a:lstStyle/>
          <a:p>
            <a:r>
              <a:rPr lang="en-US" dirty="0"/>
              <a:t>IGCE: $87,240.00, Final award: $83,916.00</a:t>
            </a:r>
          </a:p>
          <a:p>
            <a:r>
              <a:rPr lang="en-US" dirty="0"/>
              <a:t>Requirement: SMS Messaging to patients and family members of surgical services.  	</a:t>
            </a:r>
          </a:p>
          <a:p>
            <a:r>
              <a:rPr lang="en-US" dirty="0"/>
              <a:t>Original Request: “Unlimited messaging.  Includes consultation, setup, online training, 24/7 support.”</a:t>
            </a:r>
          </a:p>
          <a:p>
            <a:r>
              <a:rPr lang="en-US" dirty="0"/>
              <a:t>Solicitation:</a:t>
            </a:r>
          </a:p>
          <a:p>
            <a:pPr lvl="1"/>
            <a:r>
              <a:rPr lang="en-US" dirty="0"/>
              <a:t>Software-as-a-service solution that allows log-in to one account on multiple devices – to include access from Desktop computers as well as iPads</a:t>
            </a:r>
          </a:p>
          <a:p>
            <a:pPr lvl="1"/>
            <a:r>
              <a:rPr lang="en-US" dirty="0"/>
              <a:t>Product must be available by access to application website, and no mobile application shall be required to send or receive messages; no portal shall be required to receive messages; no charges shall be applies to recipients beyond their local carrier data/text charges, if applicable.</a:t>
            </a:r>
          </a:p>
          <a:p>
            <a:pPr lvl="1"/>
            <a:r>
              <a:rPr lang="en-US" dirty="0"/>
              <a:t>Product must be able to send and receive text messages from any logged in device to/from one or multiple recipients</a:t>
            </a:r>
          </a:p>
          <a:p>
            <a:pPr lvl="1"/>
            <a:r>
              <a:rPr lang="en-US" dirty="0"/>
              <a:t>Product must allow for templated messages to be easily created and selected from the web services</a:t>
            </a:r>
          </a:p>
          <a:p>
            <a:pPr lvl="1"/>
            <a:r>
              <a:rPr lang="en-US" dirty="0"/>
              <a:t>Product must be accessible from multiple areas or departments within each Medical Center without additional charges/fees</a:t>
            </a:r>
          </a:p>
          <a:p>
            <a:pPr lvl="1"/>
            <a:r>
              <a:rPr lang="en-US" dirty="0"/>
              <a:t>Service must be provided for unlimited messages</a:t>
            </a:r>
          </a:p>
          <a:p>
            <a:pPr lvl="1"/>
            <a:r>
              <a:rPr lang="en-US" dirty="0"/>
              <a:t>System must scrub/wipe/purge phone numbers after 7 days</a:t>
            </a:r>
          </a:p>
          <a:p>
            <a:pPr lvl="1"/>
            <a:r>
              <a:rPr lang="en-US" dirty="0"/>
              <a:t>Vendor must provide consultation, setup, online training, and 24/7 on-line and phone support</a:t>
            </a:r>
          </a:p>
          <a:p>
            <a:endParaRPr lang="en-US" dirty="0"/>
          </a:p>
        </p:txBody>
      </p:sp>
    </p:spTree>
    <p:extLst>
      <p:ext uri="{BB962C8B-B14F-4D97-AF65-F5344CB8AC3E}">
        <p14:creationId xmlns:p14="http://schemas.microsoft.com/office/powerpoint/2010/main" val="2215244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F154-7B65-4109-86DE-896A36AADF40}"/>
              </a:ext>
            </a:extLst>
          </p:cNvPr>
          <p:cNvSpPr>
            <a:spLocks noGrp="1"/>
          </p:cNvSpPr>
          <p:nvPr>
            <p:ph type="title"/>
          </p:nvPr>
        </p:nvSpPr>
        <p:spPr/>
        <p:txBody>
          <a:bodyPr/>
          <a:lstStyle/>
          <a:p>
            <a:r>
              <a:rPr lang="en-US" dirty="0"/>
              <a:t>Contracting POC</a:t>
            </a:r>
          </a:p>
        </p:txBody>
      </p:sp>
      <p:sp>
        <p:nvSpPr>
          <p:cNvPr id="3" name="Slide Number Placeholder 2">
            <a:extLst>
              <a:ext uri="{FF2B5EF4-FFF2-40B4-BE49-F238E27FC236}">
                <a16:creationId xmlns:a16="http://schemas.microsoft.com/office/drawing/2014/main" id="{A9C068A3-DCC6-41B9-96A1-BFAA11B87085}"/>
              </a:ext>
            </a:extLst>
          </p:cNvPr>
          <p:cNvSpPr>
            <a:spLocks noGrp="1"/>
          </p:cNvSpPr>
          <p:nvPr>
            <p:ph type="sldNum" sz="quarter" idx="10"/>
          </p:nvPr>
        </p:nvSpPr>
        <p:spPr/>
        <p:txBody>
          <a:bodyPr/>
          <a:lstStyle/>
          <a:p>
            <a:pPr defTabSz="457200"/>
            <a:fld id="{C912F9B5-D737-5746-B22A-721710C1C3A7}" type="slidenum">
              <a:rPr lang="en-US">
                <a:solidFill>
                  <a:srgbClr val="E7E6E6">
                    <a:lumMod val="50000"/>
                  </a:srgbClr>
                </a:solidFill>
                <a:latin typeface="Arial" panose="020B0604020202020204"/>
              </a:rPr>
              <a:pPr defTabSz="457200"/>
              <a:t>15</a:t>
            </a:fld>
            <a:endParaRPr lang="en-US">
              <a:solidFill>
                <a:srgbClr val="E7E6E6">
                  <a:lumMod val="50000"/>
                </a:srgbClr>
              </a:solidFill>
              <a:latin typeface="Arial" panose="020B0604020202020204"/>
            </a:endParaRPr>
          </a:p>
        </p:txBody>
      </p:sp>
      <p:sp>
        <p:nvSpPr>
          <p:cNvPr id="4" name="Text Placeholder 3">
            <a:extLst>
              <a:ext uri="{FF2B5EF4-FFF2-40B4-BE49-F238E27FC236}">
                <a16:creationId xmlns:a16="http://schemas.microsoft.com/office/drawing/2014/main" id="{163AD132-0049-496C-9025-E0B90E8A2843}"/>
              </a:ext>
            </a:extLst>
          </p:cNvPr>
          <p:cNvSpPr>
            <a:spLocks noGrp="1"/>
          </p:cNvSpPr>
          <p:nvPr>
            <p:ph type="body" sz="quarter" idx="11"/>
          </p:nvPr>
        </p:nvSpPr>
        <p:spPr/>
        <p:txBody>
          <a:bodyPr/>
          <a:lstStyle/>
          <a:p>
            <a:r>
              <a:rPr lang="en-US" dirty="0"/>
              <a:t>Contacting your Contract Specialist</a:t>
            </a:r>
          </a:p>
          <a:p>
            <a:pPr lvl="1"/>
            <a:r>
              <a:rPr lang="en-US" dirty="0"/>
              <a:t>Once your package is received, the assigned Contract Specialist will reach out to the Innovation Specialist with an introduction and request for any additional information/documentation</a:t>
            </a:r>
          </a:p>
          <a:p>
            <a:pPr lvl="1"/>
            <a:r>
              <a:rPr lang="en-US" dirty="0"/>
              <a:t>Please coordinate with your Contract Specialist regarding any concerns or questions you have with your contract/project</a:t>
            </a:r>
          </a:p>
          <a:p>
            <a:r>
              <a:rPr lang="en-US" dirty="0"/>
              <a:t>How can I be reached?</a:t>
            </a:r>
          </a:p>
          <a:p>
            <a:pPr lvl="1"/>
            <a:r>
              <a:rPr lang="en-US" dirty="0"/>
              <a:t>Please feel free to contact me with any questions or concerns:</a:t>
            </a:r>
          </a:p>
          <a:p>
            <a:pPr lvl="2"/>
            <a:r>
              <a:rPr lang="en-US" dirty="0"/>
              <a:t>Phone: 202-412-6433</a:t>
            </a:r>
          </a:p>
          <a:p>
            <a:pPr lvl="2"/>
            <a:r>
              <a:rPr lang="en-US" dirty="0"/>
              <a:t>E-mail: </a:t>
            </a:r>
            <a:r>
              <a:rPr lang="en-US" dirty="0">
                <a:hlinkClick r:id="rId2"/>
              </a:rPr>
              <a:t>Nathan.bradley2@va.gov</a:t>
            </a:r>
            <a:r>
              <a:rPr lang="en-US" dirty="0"/>
              <a:t> </a:t>
            </a:r>
          </a:p>
          <a:p>
            <a:endParaRPr lang="en-US" dirty="0"/>
          </a:p>
        </p:txBody>
      </p:sp>
    </p:spTree>
    <p:extLst>
      <p:ext uri="{BB962C8B-B14F-4D97-AF65-F5344CB8AC3E}">
        <p14:creationId xmlns:p14="http://schemas.microsoft.com/office/powerpoint/2010/main" val="1909563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C705-F146-4735-9F2C-4A784EFE2E77}"/>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66ADA680-FF98-43A1-9372-26785555501E}"/>
              </a:ext>
            </a:extLst>
          </p:cNvPr>
          <p:cNvSpPr>
            <a:spLocks noGrp="1"/>
          </p:cNvSpPr>
          <p:nvPr>
            <p:ph type="sldNum" sz="quarter" idx="10"/>
          </p:nvPr>
        </p:nvSpPr>
        <p:spPr/>
        <p:txBody>
          <a:bodyPr/>
          <a:lstStyle/>
          <a:p>
            <a:fld id="{C912F9B5-D737-5746-B22A-721710C1C3A7}" type="slidenum">
              <a:rPr lang="en-US" smtClean="0"/>
              <a:pPr/>
              <a:t>2</a:t>
            </a:fld>
            <a:endParaRPr lang="en-US"/>
          </a:p>
        </p:txBody>
      </p:sp>
      <p:sp>
        <p:nvSpPr>
          <p:cNvPr id="4" name="Text Placeholder 3">
            <a:extLst>
              <a:ext uri="{FF2B5EF4-FFF2-40B4-BE49-F238E27FC236}">
                <a16:creationId xmlns:a16="http://schemas.microsoft.com/office/drawing/2014/main" id="{CDA1E4D3-05D0-4915-98F3-7C3B09C90839}"/>
              </a:ext>
            </a:extLst>
          </p:cNvPr>
          <p:cNvSpPr>
            <a:spLocks noGrp="1"/>
          </p:cNvSpPr>
          <p:nvPr>
            <p:ph type="body" sz="quarter" idx="11"/>
          </p:nvPr>
        </p:nvSpPr>
        <p:spPr/>
        <p:txBody>
          <a:bodyPr/>
          <a:lstStyle/>
          <a:p>
            <a:r>
              <a:rPr lang="en-US" dirty="0"/>
              <a:t>Steps in the Process</a:t>
            </a:r>
          </a:p>
          <a:p>
            <a:r>
              <a:rPr lang="en-US" dirty="0"/>
              <a:t>Requirements Center for Excellence (FORCE) Submissions</a:t>
            </a:r>
          </a:p>
          <a:p>
            <a:r>
              <a:rPr lang="en-US" dirty="0"/>
              <a:t>Phase 1- Requirement Definition</a:t>
            </a:r>
          </a:p>
          <a:p>
            <a:r>
              <a:rPr lang="en-US" dirty="0"/>
              <a:t>Phase 2- Market Research</a:t>
            </a:r>
          </a:p>
          <a:p>
            <a:r>
              <a:rPr lang="en-US" dirty="0"/>
              <a:t>Phase 3 – Solicitation</a:t>
            </a:r>
          </a:p>
          <a:p>
            <a:r>
              <a:rPr lang="en-US" dirty="0"/>
              <a:t>Phase 4 – Evaluation</a:t>
            </a:r>
          </a:p>
          <a:p>
            <a:r>
              <a:rPr lang="en-US" dirty="0"/>
              <a:t>Phase 5 – Award/Post Award</a:t>
            </a:r>
          </a:p>
          <a:p>
            <a:r>
              <a:rPr lang="en-US" dirty="0"/>
              <a:t>Timeline</a:t>
            </a:r>
          </a:p>
          <a:p>
            <a:r>
              <a:rPr lang="en-US" dirty="0"/>
              <a:t>Contracting POC</a:t>
            </a:r>
          </a:p>
        </p:txBody>
      </p:sp>
    </p:spTree>
    <p:extLst>
      <p:ext uri="{BB962C8B-B14F-4D97-AF65-F5344CB8AC3E}">
        <p14:creationId xmlns:p14="http://schemas.microsoft.com/office/powerpoint/2010/main" val="109471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43DB-B67E-4C29-BE96-97C6F4F0E99E}"/>
              </a:ext>
            </a:extLst>
          </p:cNvPr>
          <p:cNvSpPr>
            <a:spLocks noGrp="1"/>
          </p:cNvSpPr>
          <p:nvPr>
            <p:ph type="title"/>
          </p:nvPr>
        </p:nvSpPr>
        <p:spPr/>
        <p:txBody>
          <a:bodyPr/>
          <a:lstStyle/>
          <a:p>
            <a:r>
              <a:rPr lang="en-US" dirty="0"/>
              <a:t>STEPS in the PROCESS</a:t>
            </a:r>
          </a:p>
        </p:txBody>
      </p:sp>
      <p:sp>
        <p:nvSpPr>
          <p:cNvPr id="3" name="Slide Number Placeholder 2">
            <a:extLst>
              <a:ext uri="{FF2B5EF4-FFF2-40B4-BE49-F238E27FC236}">
                <a16:creationId xmlns:a16="http://schemas.microsoft.com/office/drawing/2014/main" id="{36CC745E-30DA-48E4-A9B0-32DD7C5321D1}"/>
              </a:ext>
            </a:extLst>
          </p:cNvPr>
          <p:cNvSpPr>
            <a:spLocks noGrp="1"/>
          </p:cNvSpPr>
          <p:nvPr>
            <p:ph type="sldNum" sz="quarter" idx="10"/>
          </p:nvPr>
        </p:nvSpPr>
        <p:spPr/>
        <p:txBody>
          <a:bodyPr/>
          <a:lstStyle/>
          <a:p>
            <a:pPr defTabSz="457200"/>
            <a:fld id="{C912F9B5-D737-5746-B22A-721710C1C3A7}" type="slidenum">
              <a:rPr lang="en-US">
                <a:solidFill>
                  <a:srgbClr val="E7E6E6">
                    <a:lumMod val="50000"/>
                  </a:srgbClr>
                </a:solidFill>
                <a:latin typeface="Arial" panose="020B0604020202020204"/>
              </a:rPr>
              <a:pPr defTabSz="457200"/>
              <a:t>3</a:t>
            </a:fld>
            <a:endParaRPr lang="en-US">
              <a:solidFill>
                <a:srgbClr val="E7E6E6">
                  <a:lumMod val="50000"/>
                </a:srgbClr>
              </a:solidFill>
              <a:latin typeface="Arial" panose="020B0604020202020204"/>
            </a:endParaRPr>
          </a:p>
        </p:txBody>
      </p:sp>
      <p:sp>
        <p:nvSpPr>
          <p:cNvPr id="4" name="Text Placeholder 3">
            <a:extLst>
              <a:ext uri="{FF2B5EF4-FFF2-40B4-BE49-F238E27FC236}">
                <a16:creationId xmlns:a16="http://schemas.microsoft.com/office/drawing/2014/main" id="{B04CFD89-1A68-45DC-8B9A-18E65B14D724}"/>
              </a:ext>
            </a:extLst>
          </p:cNvPr>
          <p:cNvSpPr>
            <a:spLocks noGrp="1"/>
          </p:cNvSpPr>
          <p:nvPr>
            <p:ph type="body" sz="quarter" idx="11"/>
          </p:nvPr>
        </p:nvSpPr>
        <p:spPr>
          <a:xfrm>
            <a:off x="1853968" y="1384184"/>
            <a:ext cx="8382162" cy="4972168"/>
          </a:xfrm>
        </p:spPr>
        <p:txBody>
          <a:bodyPr/>
          <a:lstStyle/>
          <a:p>
            <a:pPr marL="342900" indent="-342900">
              <a:buAutoNum type="arabicPeriod"/>
            </a:pPr>
            <a:r>
              <a:rPr lang="en-US" dirty="0"/>
              <a:t>Retrieve Innovation Requests</a:t>
            </a:r>
          </a:p>
          <a:p>
            <a:pPr marL="342900" indent="-342900">
              <a:buAutoNum type="arabicPeriod"/>
            </a:pPr>
            <a:r>
              <a:rPr lang="en-US" dirty="0"/>
              <a:t>Enter Request into FORCE (See next Slide for details)</a:t>
            </a:r>
          </a:p>
          <a:p>
            <a:pPr lvl="1"/>
            <a:r>
              <a:rPr lang="en-US" dirty="0"/>
              <a:t>We will review the submitted packages and documentation, and will reach out to the Innovation Specialists with any questions/comments/concerns.  </a:t>
            </a:r>
          </a:p>
          <a:p>
            <a:pPr lvl="1"/>
            <a:r>
              <a:rPr lang="en-US" dirty="0"/>
              <a:t>This will be an iterative process where we will fine-tune the requirement details, and work towards awarding a contract.</a:t>
            </a:r>
          </a:p>
          <a:p>
            <a:pPr marL="0" indent="0">
              <a:buNone/>
            </a:pPr>
            <a:r>
              <a:rPr lang="en-US" dirty="0"/>
              <a:t>3.  Phases of Contracting</a:t>
            </a:r>
          </a:p>
          <a:p>
            <a:pPr lvl="1"/>
            <a:r>
              <a:rPr lang="en-US" dirty="0"/>
              <a:t>Requirement Definition</a:t>
            </a:r>
          </a:p>
          <a:p>
            <a:pPr lvl="1"/>
            <a:r>
              <a:rPr lang="en-US" dirty="0"/>
              <a:t>Market Research</a:t>
            </a:r>
          </a:p>
          <a:p>
            <a:pPr lvl="1"/>
            <a:r>
              <a:rPr lang="en-US" dirty="0"/>
              <a:t>Solicitation</a:t>
            </a:r>
          </a:p>
          <a:p>
            <a:pPr lvl="1"/>
            <a:r>
              <a:rPr lang="en-US" dirty="0"/>
              <a:t>Evaluation</a:t>
            </a:r>
          </a:p>
          <a:p>
            <a:pPr lvl="1"/>
            <a:r>
              <a:rPr lang="en-US" dirty="0"/>
              <a:t>Award</a:t>
            </a:r>
          </a:p>
          <a:p>
            <a:r>
              <a:rPr lang="en-US" dirty="0"/>
              <a:t>COMMUNICATION IS THE KEY TO SUCCESS!</a:t>
            </a:r>
          </a:p>
          <a:p>
            <a:endParaRPr lang="en-US" dirty="0"/>
          </a:p>
        </p:txBody>
      </p:sp>
    </p:spTree>
    <p:extLst>
      <p:ext uri="{BB962C8B-B14F-4D97-AF65-F5344CB8AC3E}">
        <p14:creationId xmlns:p14="http://schemas.microsoft.com/office/powerpoint/2010/main" val="276882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61FA-CF18-4A25-A3FF-5597D77875C1}"/>
              </a:ext>
            </a:extLst>
          </p:cNvPr>
          <p:cNvSpPr>
            <a:spLocks noGrp="1"/>
          </p:cNvSpPr>
          <p:nvPr>
            <p:ph type="title"/>
          </p:nvPr>
        </p:nvSpPr>
        <p:spPr/>
        <p:txBody>
          <a:bodyPr/>
          <a:lstStyle/>
          <a:p>
            <a:r>
              <a:rPr lang="en-US" dirty="0"/>
              <a:t>FORCE Submissions</a:t>
            </a:r>
          </a:p>
        </p:txBody>
      </p:sp>
      <p:sp>
        <p:nvSpPr>
          <p:cNvPr id="3" name="Slide Number Placeholder 2">
            <a:extLst>
              <a:ext uri="{FF2B5EF4-FFF2-40B4-BE49-F238E27FC236}">
                <a16:creationId xmlns:a16="http://schemas.microsoft.com/office/drawing/2014/main" id="{23EF2405-EEF9-4DD6-A0BC-540BC6747831}"/>
              </a:ext>
            </a:extLst>
          </p:cNvPr>
          <p:cNvSpPr>
            <a:spLocks noGrp="1"/>
          </p:cNvSpPr>
          <p:nvPr>
            <p:ph type="sldNum" sz="quarter" idx="10"/>
          </p:nvPr>
        </p:nvSpPr>
        <p:spPr/>
        <p:txBody>
          <a:bodyPr/>
          <a:lstStyle/>
          <a:p>
            <a:fld id="{C912F9B5-D737-5746-B22A-721710C1C3A7}" type="slidenum">
              <a:rPr lang="en-US" smtClean="0"/>
              <a:pPr/>
              <a:t>4</a:t>
            </a:fld>
            <a:endParaRPr lang="en-US"/>
          </a:p>
        </p:txBody>
      </p:sp>
      <p:sp>
        <p:nvSpPr>
          <p:cNvPr id="7" name="Content Placeholder 6">
            <a:extLst>
              <a:ext uri="{FF2B5EF4-FFF2-40B4-BE49-F238E27FC236}">
                <a16:creationId xmlns:a16="http://schemas.microsoft.com/office/drawing/2014/main" id="{0AE8526D-BDB3-49BA-9777-C217CFCE9C8D}"/>
              </a:ext>
            </a:extLst>
          </p:cNvPr>
          <p:cNvSpPr>
            <a:spLocks noGrp="1"/>
          </p:cNvSpPr>
          <p:nvPr>
            <p:ph sz="quarter" idx="11"/>
          </p:nvPr>
        </p:nvSpPr>
        <p:spPr>
          <a:xfrm>
            <a:off x="554567" y="1412875"/>
            <a:ext cx="10921043" cy="5013596"/>
          </a:xfrm>
        </p:spPr>
        <p:txBody>
          <a:bodyPr/>
          <a:lstStyle/>
          <a:p>
            <a:pPr marL="0" indent="0">
              <a:buNone/>
            </a:pPr>
            <a:r>
              <a:rPr lang="en-US" dirty="0"/>
              <a:t>Access the CARE Portal (</a:t>
            </a:r>
            <a:r>
              <a:rPr lang="en-US" dirty="0">
                <a:hlinkClick r:id="rId2"/>
              </a:rPr>
              <a:t>https://vaww.ecms.va.gov/care/</a:t>
            </a:r>
            <a:r>
              <a:rPr lang="en-US" dirty="0"/>
              <a:t>)</a:t>
            </a:r>
          </a:p>
          <a:p>
            <a:pPr marL="800100" lvl="1" indent="-342900">
              <a:buFont typeface="+mj-lt"/>
              <a:buAutoNum type="alphaUcPeriod"/>
            </a:pPr>
            <a:r>
              <a:rPr lang="en-US" dirty="0"/>
              <a:t>Select FORCE</a:t>
            </a:r>
          </a:p>
          <a:p>
            <a:pPr marL="800100" lvl="1" indent="-342900">
              <a:buFont typeface="+mj-lt"/>
              <a:buAutoNum type="alphaUcPeriod"/>
            </a:pPr>
            <a:r>
              <a:rPr lang="en-US" dirty="0">
                <a:effectLst>
                  <a:glow>
                    <a:srgbClr val="000000"/>
                  </a:glow>
                  <a:outerShdw sx="0" sy="0">
                    <a:srgbClr val="000000"/>
                  </a:outerShdw>
                  <a:reflection stA="0" endPos="0" fadeDir="0" sx="0" sy="0"/>
                </a:effectLst>
              </a:rPr>
              <a:t>If you need a FORCE account- </a:t>
            </a:r>
            <a:r>
              <a:rPr lang="en-US" dirty="0"/>
              <a:t>Click Create Account</a:t>
            </a:r>
          </a:p>
          <a:p>
            <a:pPr marL="800100" lvl="1" indent="-342900">
              <a:buFont typeface="+mj-lt"/>
              <a:buAutoNum type="alphaUcPeriod"/>
            </a:pPr>
            <a:r>
              <a:rPr lang="en-US" dirty="0"/>
              <a:t>If you do not need a new Account, start entering the data.</a:t>
            </a:r>
          </a:p>
          <a:p>
            <a:pPr marL="0" indent="0">
              <a:buNone/>
            </a:pPr>
            <a:endParaRPr lang="en-US" dirty="0"/>
          </a:p>
          <a:p>
            <a:pPr marL="0" indent="0">
              <a:buNone/>
            </a:pPr>
            <a:endParaRPr lang="en-US" dirty="0"/>
          </a:p>
          <a:p>
            <a:pPr marL="0" indent="0">
              <a:buNone/>
            </a:pPr>
            <a:r>
              <a:rPr lang="en-US" dirty="0"/>
              <a:t>ASSISTANCE:</a:t>
            </a:r>
          </a:p>
          <a:p>
            <a:r>
              <a:rPr lang="en-US" dirty="0"/>
              <a:t>For questions or further assistance using FORCE, contact your </a:t>
            </a:r>
            <a:r>
              <a:rPr lang="en-US" u="sng" dirty="0" err="1">
                <a:hlinkClick r:id="rId3" tooltip="Application Coordinator POC"/>
              </a:rPr>
              <a:t>eCMS</a:t>
            </a:r>
            <a:r>
              <a:rPr lang="en-US" u="sng" dirty="0">
                <a:hlinkClick r:id="rId3" tooltip="Application Coordinator POC"/>
              </a:rPr>
              <a:t> Application Coordinator</a:t>
            </a:r>
            <a:r>
              <a:rPr lang="en-US" dirty="0"/>
              <a:t> or VA Acquisition Systems Help Desk at </a:t>
            </a:r>
            <a:r>
              <a:rPr lang="en-US" u="sng" dirty="0">
                <a:hlinkClick r:id="rId4" tooltip="VA Helpdesk Email Address"/>
              </a:rPr>
              <a:t>va.acquisition.systems@va.gov</a:t>
            </a:r>
            <a:r>
              <a:rPr lang="en-US" dirty="0"/>
              <a:t> or </a:t>
            </a:r>
            <a:br>
              <a:rPr lang="en-US" dirty="0"/>
            </a:br>
            <a:r>
              <a:rPr lang="en-US" dirty="0"/>
              <a:t>(877) 634-3739.</a:t>
            </a:r>
          </a:p>
          <a:p>
            <a:r>
              <a:rPr lang="en-US" dirty="0"/>
              <a:t>For information on subjects not included in this guide, please access the </a:t>
            </a:r>
            <a:r>
              <a:rPr lang="en-US" u="sng" dirty="0">
                <a:hlinkClick r:id="rId5" tooltip="CARE Portal"/>
              </a:rPr>
              <a:t>Center for Acquisition Resource Excellence</a:t>
            </a:r>
            <a:r>
              <a:rPr lang="en-US" dirty="0"/>
              <a:t> (CARE) for additional User guides, and </a:t>
            </a:r>
            <a:r>
              <a:rPr lang="en-US" u="sng" dirty="0">
                <a:hlinkClick r:id="rId6" tooltip="Training Resources on the CARE Portal"/>
              </a:rPr>
              <a:t>Training Resources</a:t>
            </a:r>
            <a:r>
              <a:rPr lang="en-US" dirty="0"/>
              <a:t>.</a:t>
            </a:r>
          </a:p>
          <a:p>
            <a:endParaRPr lang="en-US" dirty="0"/>
          </a:p>
        </p:txBody>
      </p:sp>
      <p:sp>
        <p:nvSpPr>
          <p:cNvPr id="4" name="Text Placeholder 3">
            <a:extLst>
              <a:ext uri="{FF2B5EF4-FFF2-40B4-BE49-F238E27FC236}">
                <a16:creationId xmlns:a16="http://schemas.microsoft.com/office/drawing/2014/main" id="{939EF190-8AF8-40EE-8FE3-7982B8E20D9D}"/>
              </a:ext>
            </a:extLst>
          </p:cNvPr>
          <p:cNvSpPr>
            <a:spLocks noGrp="1"/>
          </p:cNvSpPr>
          <p:nvPr>
            <p:ph type="body" sz="quarter" idx="12"/>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pic>
        <p:nvPicPr>
          <p:cNvPr id="1025" name="Picture 24" descr="Screenshot of the CARE Portal. CARE's navigation includes: CARE, Regulations, Organizations, Locations, Libraries, and VA Intranet.&#10;&#10;CARE's function buttons: Contracting Module, FORCE, Planning Module, and eCOR File.&#10;CARE News is shown as well as three panels: eCMS, Training Resources, and Acquisition &amp; Logistics.&#10;&#10;CARE's Helpdesk POC is also displayed.&#10;">
            <a:extLst>
              <a:ext uri="{FF2B5EF4-FFF2-40B4-BE49-F238E27FC236}">
                <a16:creationId xmlns:a16="http://schemas.microsoft.com/office/drawing/2014/main" id="{2A4D4D0B-7792-4873-A5AA-E46378A0A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5005" y="431529"/>
            <a:ext cx="4220605" cy="3167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359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6873-9B9E-414B-99D8-0FA425FD6536}"/>
              </a:ext>
            </a:extLst>
          </p:cNvPr>
          <p:cNvSpPr>
            <a:spLocks noGrp="1"/>
          </p:cNvSpPr>
          <p:nvPr>
            <p:ph type="title"/>
          </p:nvPr>
        </p:nvSpPr>
        <p:spPr/>
        <p:txBody>
          <a:bodyPr/>
          <a:lstStyle/>
          <a:p>
            <a:r>
              <a:rPr lang="en-US" dirty="0"/>
              <a:t>PHASE 1- Requirement Definition</a:t>
            </a:r>
          </a:p>
        </p:txBody>
      </p:sp>
      <p:sp>
        <p:nvSpPr>
          <p:cNvPr id="3" name="Slide Number Placeholder 2">
            <a:extLst>
              <a:ext uri="{FF2B5EF4-FFF2-40B4-BE49-F238E27FC236}">
                <a16:creationId xmlns:a16="http://schemas.microsoft.com/office/drawing/2014/main" id="{F4DC46CC-1AC1-4C60-9B53-2C8A9ACF1258}"/>
              </a:ext>
            </a:extLst>
          </p:cNvPr>
          <p:cNvSpPr>
            <a:spLocks noGrp="1"/>
          </p:cNvSpPr>
          <p:nvPr>
            <p:ph type="sldNum" sz="quarter" idx="10"/>
          </p:nvPr>
        </p:nvSpPr>
        <p:spPr/>
        <p:txBody>
          <a:bodyPr/>
          <a:lstStyle/>
          <a:p>
            <a:pPr defTabSz="457200"/>
            <a:fld id="{C912F9B5-D737-5746-B22A-721710C1C3A7}" type="slidenum">
              <a:rPr lang="en-US">
                <a:solidFill>
                  <a:srgbClr val="E7E6E6">
                    <a:lumMod val="50000"/>
                  </a:srgbClr>
                </a:solidFill>
                <a:latin typeface="Arial" panose="020B0604020202020204"/>
              </a:rPr>
              <a:pPr defTabSz="457200"/>
              <a:t>5</a:t>
            </a:fld>
            <a:endParaRPr lang="en-US">
              <a:solidFill>
                <a:srgbClr val="E7E6E6">
                  <a:lumMod val="50000"/>
                </a:srgbClr>
              </a:solidFill>
              <a:latin typeface="Arial" panose="020B0604020202020204"/>
            </a:endParaRPr>
          </a:p>
        </p:txBody>
      </p:sp>
      <p:sp>
        <p:nvSpPr>
          <p:cNvPr id="4" name="Text Placeholder 3">
            <a:extLst>
              <a:ext uri="{FF2B5EF4-FFF2-40B4-BE49-F238E27FC236}">
                <a16:creationId xmlns:a16="http://schemas.microsoft.com/office/drawing/2014/main" id="{48B3008F-5449-4257-B0B9-D251122395D1}"/>
              </a:ext>
            </a:extLst>
          </p:cNvPr>
          <p:cNvSpPr>
            <a:spLocks noGrp="1"/>
          </p:cNvSpPr>
          <p:nvPr>
            <p:ph type="body" sz="quarter" idx="11"/>
          </p:nvPr>
        </p:nvSpPr>
        <p:spPr/>
        <p:txBody>
          <a:bodyPr>
            <a:normAutofit fontScale="92500" lnSpcReduction="10000"/>
          </a:bodyPr>
          <a:lstStyle/>
          <a:p>
            <a:r>
              <a:rPr lang="en-US" dirty="0"/>
              <a:t>Requirement should be written to describe what the agency needs, not tailored to a specific brand/company </a:t>
            </a:r>
          </a:p>
          <a:p>
            <a:pPr lvl="1"/>
            <a:r>
              <a:rPr lang="en-US" dirty="0"/>
              <a:t>If requirement is for a specific brand name or only one contractor has been identified who can perform the service, then a Justification will be required.</a:t>
            </a:r>
          </a:p>
          <a:p>
            <a:r>
              <a:rPr lang="en-US" dirty="0"/>
              <a:t>Requirement should include necessary quantities, delivery dates, and any special considerations</a:t>
            </a:r>
          </a:p>
          <a:p>
            <a:r>
              <a:rPr lang="en-US" dirty="0"/>
              <a:t>Innovation Specialists need to determine which evaluation factors are important for the requirement</a:t>
            </a:r>
          </a:p>
          <a:p>
            <a:pPr lvl="1"/>
            <a:r>
              <a:rPr lang="en-US" dirty="0"/>
              <a:t>Lowest Price Technically Acceptable – use this when price is the most important factor, and the requirement is easily defined</a:t>
            </a:r>
          </a:p>
          <a:p>
            <a:pPr lvl="1"/>
            <a:r>
              <a:rPr lang="en-US" dirty="0"/>
              <a:t>Comparative Analysis/Trade-offs – use this approach when other factors are more important than price (past performance, technical capability, etc.)</a:t>
            </a:r>
          </a:p>
          <a:p>
            <a:r>
              <a:rPr lang="en-US" dirty="0"/>
              <a:t>Upon receiving the package, the Contract Specialist will review the documentation and reach out to the Innovation Specialist with an introduction and a list of required additional information/documentation needed to complete the package</a:t>
            </a:r>
          </a:p>
          <a:p>
            <a:pPr marL="0" indent="0">
              <a:buNone/>
            </a:pPr>
            <a:r>
              <a:rPr lang="en-US" dirty="0"/>
              <a:t>NOTE: </a:t>
            </a:r>
          </a:p>
          <a:p>
            <a:pPr marL="0" indent="0">
              <a:buNone/>
            </a:pPr>
            <a:r>
              <a:rPr lang="en-US" dirty="0"/>
              <a:t>Actionable Package = defined requirement, meaning all supporting documentation are complete and accurate, and funds provided in an amount no less than IGCE</a:t>
            </a:r>
          </a:p>
        </p:txBody>
      </p:sp>
    </p:spTree>
    <p:extLst>
      <p:ext uri="{BB962C8B-B14F-4D97-AF65-F5344CB8AC3E}">
        <p14:creationId xmlns:p14="http://schemas.microsoft.com/office/powerpoint/2010/main" val="1247882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0794-76E1-4CA5-9E08-40F28E27B185}"/>
              </a:ext>
            </a:extLst>
          </p:cNvPr>
          <p:cNvSpPr>
            <a:spLocks noGrp="1"/>
          </p:cNvSpPr>
          <p:nvPr>
            <p:ph type="title"/>
          </p:nvPr>
        </p:nvSpPr>
        <p:spPr/>
        <p:txBody>
          <a:bodyPr/>
          <a:lstStyle/>
          <a:p>
            <a:r>
              <a:rPr lang="en-US" dirty="0"/>
              <a:t>PHASE 1- Requirement Definition (continued)</a:t>
            </a:r>
          </a:p>
        </p:txBody>
      </p:sp>
      <p:sp>
        <p:nvSpPr>
          <p:cNvPr id="3" name="Slide Number Placeholder 2">
            <a:extLst>
              <a:ext uri="{FF2B5EF4-FFF2-40B4-BE49-F238E27FC236}">
                <a16:creationId xmlns:a16="http://schemas.microsoft.com/office/drawing/2014/main" id="{F8223D1E-881E-4BA6-A272-33445B7F65AD}"/>
              </a:ext>
            </a:extLst>
          </p:cNvPr>
          <p:cNvSpPr>
            <a:spLocks noGrp="1"/>
          </p:cNvSpPr>
          <p:nvPr>
            <p:ph type="sldNum" sz="quarter" idx="10"/>
          </p:nvPr>
        </p:nvSpPr>
        <p:spPr/>
        <p:txBody>
          <a:bodyPr/>
          <a:lstStyle/>
          <a:p>
            <a:fld id="{C912F9B5-D737-5746-B22A-721710C1C3A7}" type="slidenum">
              <a:rPr lang="en-US" smtClean="0"/>
              <a:pPr/>
              <a:t>6</a:t>
            </a:fld>
            <a:endParaRPr lang="en-US"/>
          </a:p>
        </p:txBody>
      </p:sp>
      <p:sp>
        <p:nvSpPr>
          <p:cNvPr id="4" name="Text Placeholder 3">
            <a:extLst>
              <a:ext uri="{FF2B5EF4-FFF2-40B4-BE49-F238E27FC236}">
                <a16:creationId xmlns:a16="http://schemas.microsoft.com/office/drawing/2014/main" id="{E157DAB6-1C3F-4DFD-85F5-9239B58C28E5}"/>
              </a:ext>
            </a:extLst>
          </p:cNvPr>
          <p:cNvSpPr>
            <a:spLocks noGrp="1"/>
          </p:cNvSpPr>
          <p:nvPr>
            <p:ph type="body" sz="quarter" idx="11"/>
          </p:nvPr>
        </p:nvSpPr>
        <p:spPr/>
        <p:txBody>
          <a:bodyPr/>
          <a:lstStyle/>
          <a:p>
            <a:r>
              <a:rPr lang="en-US" dirty="0"/>
              <a:t>Required Documents for an actionable package:</a:t>
            </a:r>
          </a:p>
          <a:p>
            <a:pPr lvl="1"/>
            <a:r>
              <a:rPr lang="en-US" dirty="0"/>
              <a:t>Non-personal services MFR (use when the requirement is for services)</a:t>
            </a:r>
          </a:p>
          <a:p>
            <a:pPr lvl="1"/>
            <a:r>
              <a:rPr lang="en-US" dirty="0"/>
              <a:t>Inherently Governmental Functions MFR</a:t>
            </a:r>
          </a:p>
          <a:p>
            <a:pPr lvl="1"/>
            <a:r>
              <a:rPr lang="en-US" dirty="0"/>
              <a:t>6500 – must be signed by local ISO</a:t>
            </a:r>
          </a:p>
          <a:p>
            <a:pPr lvl="1"/>
            <a:r>
              <a:rPr lang="en-US" dirty="0"/>
              <a:t>COR Nomination Letter and COR certificate</a:t>
            </a:r>
          </a:p>
          <a:p>
            <a:pPr lvl="2"/>
            <a:r>
              <a:rPr lang="en-US" dirty="0"/>
              <a:t>Use when requirement is for services or for when there will be multiple deliveries that require Government coordination</a:t>
            </a:r>
          </a:p>
          <a:p>
            <a:pPr lvl="1"/>
            <a:r>
              <a:rPr lang="en-US" dirty="0"/>
              <a:t>Independent Government Cost Estimate (IGCE)</a:t>
            </a:r>
          </a:p>
          <a:p>
            <a:pPr lvl="2"/>
            <a:r>
              <a:rPr lang="en-US" dirty="0"/>
              <a:t>The Government’s estimate as to how much this requirement should cost. Can be based on posted prices, informal quotes, historical pricing, etc.</a:t>
            </a:r>
          </a:p>
          <a:p>
            <a:pPr lvl="1"/>
            <a:r>
              <a:rPr lang="en-US" dirty="0"/>
              <a:t>Statement of Work/Performance Work Statement/Product Description</a:t>
            </a:r>
          </a:p>
          <a:p>
            <a:pPr lvl="2"/>
            <a:r>
              <a:rPr lang="en-US" dirty="0"/>
              <a:t>Shall be written to clearly and objectively describe the agency’s needs, and not tailored for a specific brand name or one single contractor unless a justification is provided.  </a:t>
            </a:r>
          </a:p>
          <a:p>
            <a:pPr lvl="1"/>
            <a:r>
              <a:rPr lang="en-US" dirty="0"/>
              <a:t>Market Research document, filled out</a:t>
            </a:r>
          </a:p>
          <a:p>
            <a:pPr lvl="2"/>
            <a:r>
              <a:rPr lang="en-US" dirty="0"/>
              <a:t>Template includes highlighted sections – please address all, and if unsure as to what to put, please leave a comment</a:t>
            </a:r>
          </a:p>
          <a:p>
            <a:pPr lvl="1"/>
            <a:r>
              <a:rPr lang="en-US" dirty="0"/>
              <a:t>Funding (or confirmation that funds are available from VHA Innovators Network)</a:t>
            </a:r>
          </a:p>
          <a:p>
            <a:pPr lvl="1"/>
            <a:endParaRPr lang="en-US" dirty="0"/>
          </a:p>
          <a:p>
            <a:pPr lvl="1"/>
            <a:endParaRPr lang="en-US" dirty="0"/>
          </a:p>
        </p:txBody>
      </p:sp>
    </p:spTree>
    <p:extLst>
      <p:ext uri="{BB962C8B-B14F-4D97-AF65-F5344CB8AC3E}">
        <p14:creationId xmlns:p14="http://schemas.microsoft.com/office/powerpoint/2010/main" val="2182142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6C51-80B7-4FE1-9DF3-4178C3AB32C0}"/>
              </a:ext>
            </a:extLst>
          </p:cNvPr>
          <p:cNvSpPr>
            <a:spLocks noGrp="1"/>
          </p:cNvSpPr>
          <p:nvPr>
            <p:ph type="title"/>
          </p:nvPr>
        </p:nvSpPr>
        <p:spPr/>
        <p:txBody>
          <a:bodyPr/>
          <a:lstStyle/>
          <a:p>
            <a:r>
              <a:rPr lang="en-US" dirty="0"/>
              <a:t>PHASE 2 – Market research</a:t>
            </a:r>
          </a:p>
        </p:txBody>
      </p:sp>
      <p:sp>
        <p:nvSpPr>
          <p:cNvPr id="3" name="Slide Number Placeholder 2">
            <a:extLst>
              <a:ext uri="{FF2B5EF4-FFF2-40B4-BE49-F238E27FC236}">
                <a16:creationId xmlns:a16="http://schemas.microsoft.com/office/drawing/2014/main" id="{CEAB2CDC-9E4D-4875-9029-DAF72DFC68FC}"/>
              </a:ext>
            </a:extLst>
          </p:cNvPr>
          <p:cNvSpPr>
            <a:spLocks noGrp="1"/>
          </p:cNvSpPr>
          <p:nvPr>
            <p:ph type="sldNum" sz="quarter" idx="10"/>
          </p:nvPr>
        </p:nvSpPr>
        <p:spPr/>
        <p:txBody>
          <a:bodyPr/>
          <a:lstStyle/>
          <a:p>
            <a:fld id="{C912F9B5-D737-5746-B22A-721710C1C3A7}" type="slidenum">
              <a:rPr lang="en-US" smtClean="0"/>
              <a:pPr/>
              <a:t>7</a:t>
            </a:fld>
            <a:endParaRPr lang="en-US"/>
          </a:p>
        </p:txBody>
      </p:sp>
      <p:sp>
        <p:nvSpPr>
          <p:cNvPr id="4" name="Text Placeholder 3">
            <a:extLst>
              <a:ext uri="{FF2B5EF4-FFF2-40B4-BE49-F238E27FC236}">
                <a16:creationId xmlns:a16="http://schemas.microsoft.com/office/drawing/2014/main" id="{523C52BE-50D5-4ED5-A52A-1C926317926E}"/>
              </a:ext>
            </a:extLst>
          </p:cNvPr>
          <p:cNvSpPr>
            <a:spLocks noGrp="1"/>
          </p:cNvSpPr>
          <p:nvPr>
            <p:ph type="body" sz="quarter" idx="11"/>
          </p:nvPr>
        </p:nvSpPr>
        <p:spPr/>
        <p:txBody>
          <a:bodyPr/>
          <a:lstStyle/>
          <a:p>
            <a:r>
              <a:rPr lang="en-US" dirty="0"/>
              <a:t>Market Research typically takes 5-7 days, depending on complexity</a:t>
            </a:r>
          </a:p>
          <a:p>
            <a:pPr lvl="1"/>
            <a:r>
              <a:rPr lang="en-US" sz="1800" dirty="0"/>
              <a:t>Innovation Specialists will perform initial Market Research to determine:</a:t>
            </a:r>
          </a:p>
          <a:p>
            <a:pPr lvl="2"/>
            <a:r>
              <a:rPr lang="en-US" sz="1800" dirty="0"/>
              <a:t>Is this commercially available?</a:t>
            </a:r>
          </a:p>
          <a:p>
            <a:pPr lvl="2"/>
            <a:r>
              <a:rPr lang="en-US" sz="1800" dirty="0"/>
              <a:t>Who sells this item/service?</a:t>
            </a:r>
          </a:p>
          <a:p>
            <a:pPr lvl="2"/>
            <a:r>
              <a:rPr lang="en-US" sz="1800" dirty="0"/>
              <a:t>What types of competing products/services are available?</a:t>
            </a:r>
          </a:p>
          <a:p>
            <a:pPr lvl="1"/>
            <a:r>
              <a:rPr lang="en-US" sz="1800" dirty="0"/>
              <a:t>Once the requirement is fully-defined, the Contract Specialist will perform additional Market Research to confirm and determine:</a:t>
            </a:r>
          </a:p>
          <a:p>
            <a:pPr lvl="2"/>
            <a:r>
              <a:rPr lang="en-US" sz="1800" dirty="0"/>
              <a:t>Is this commercially available?</a:t>
            </a:r>
          </a:p>
          <a:p>
            <a:pPr lvl="2"/>
            <a:r>
              <a:rPr lang="en-US" sz="1800" dirty="0"/>
              <a:t>Who sells this item/service?</a:t>
            </a:r>
          </a:p>
          <a:p>
            <a:pPr lvl="3"/>
            <a:r>
              <a:rPr lang="en-US" sz="1800" dirty="0"/>
              <a:t>Are any Veteran-owned Small Business capable of performing the requirement?</a:t>
            </a:r>
          </a:p>
          <a:p>
            <a:pPr lvl="2"/>
            <a:r>
              <a:rPr lang="en-US" sz="1800" dirty="0"/>
              <a:t>Are there any existing Government contract vehicles available to streamline the purchase?</a:t>
            </a:r>
          </a:p>
          <a:p>
            <a:pPr lvl="2"/>
            <a:r>
              <a:rPr lang="en-US" sz="1800" dirty="0"/>
              <a:t>The best contract type/method to obtain the required items/services</a:t>
            </a:r>
          </a:p>
          <a:p>
            <a:endParaRPr lang="en-US" dirty="0"/>
          </a:p>
        </p:txBody>
      </p:sp>
    </p:spTree>
    <p:extLst>
      <p:ext uri="{BB962C8B-B14F-4D97-AF65-F5344CB8AC3E}">
        <p14:creationId xmlns:p14="http://schemas.microsoft.com/office/powerpoint/2010/main" val="311360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11F39-CD17-4E1F-8198-F61D305D0B4E}"/>
              </a:ext>
            </a:extLst>
          </p:cNvPr>
          <p:cNvSpPr>
            <a:spLocks noGrp="1"/>
          </p:cNvSpPr>
          <p:nvPr>
            <p:ph type="title"/>
          </p:nvPr>
        </p:nvSpPr>
        <p:spPr/>
        <p:txBody>
          <a:bodyPr/>
          <a:lstStyle/>
          <a:p>
            <a:r>
              <a:rPr lang="en-US" dirty="0"/>
              <a:t>Phase 3- Solicitation </a:t>
            </a:r>
          </a:p>
        </p:txBody>
      </p:sp>
      <p:sp>
        <p:nvSpPr>
          <p:cNvPr id="3" name="Slide Number Placeholder 2">
            <a:extLst>
              <a:ext uri="{FF2B5EF4-FFF2-40B4-BE49-F238E27FC236}">
                <a16:creationId xmlns:a16="http://schemas.microsoft.com/office/drawing/2014/main" id="{04C41966-7E17-482F-8E0E-BB2B90BA3FD6}"/>
              </a:ext>
            </a:extLst>
          </p:cNvPr>
          <p:cNvSpPr>
            <a:spLocks noGrp="1"/>
          </p:cNvSpPr>
          <p:nvPr>
            <p:ph type="sldNum" sz="quarter" idx="10"/>
          </p:nvPr>
        </p:nvSpPr>
        <p:spPr/>
        <p:txBody>
          <a:bodyPr/>
          <a:lstStyle/>
          <a:p>
            <a:pPr defTabSz="457200"/>
            <a:fld id="{C912F9B5-D737-5746-B22A-721710C1C3A7}" type="slidenum">
              <a:rPr lang="en-US">
                <a:solidFill>
                  <a:srgbClr val="E7E6E6">
                    <a:lumMod val="50000"/>
                  </a:srgbClr>
                </a:solidFill>
                <a:latin typeface="Arial" panose="020B0604020202020204"/>
              </a:rPr>
              <a:pPr defTabSz="457200"/>
              <a:t>8</a:t>
            </a:fld>
            <a:endParaRPr lang="en-US">
              <a:solidFill>
                <a:srgbClr val="E7E6E6">
                  <a:lumMod val="50000"/>
                </a:srgbClr>
              </a:solidFill>
              <a:latin typeface="Arial" panose="020B0604020202020204"/>
            </a:endParaRPr>
          </a:p>
        </p:txBody>
      </p:sp>
      <p:sp>
        <p:nvSpPr>
          <p:cNvPr id="4" name="Text Placeholder 3">
            <a:extLst>
              <a:ext uri="{FF2B5EF4-FFF2-40B4-BE49-F238E27FC236}">
                <a16:creationId xmlns:a16="http://schemas.microsoft.com/office/drawing/2014/main" id="{29514C07-BDBD-4B48-BBC0-FB79F8806F5F}"/>
              </a:ext>
            </a:extLst>
          </p:cNvPr>
          <p:cNvSpPr>
            <a:spLocks noGrp="1"/>
          </p:cNvSpPr>
          <p:nvPr>
            <p:ph type="body" sz="quarter" idx="11"/>
          </p:nvPr>
        </p:nvSpPr>
        <p:spPr/>
        <p:txBody>
          <a:bodyPr>
            <a:normAutofit/>
          </a:bodyPr>
          <a:lstStyle/>
          <a:p>
            <a:r>
              <a:rPr lang="en-US" sz="2000" dirty="0"/>
              <a:t>Solicitation (typically 10-20 days, depending on complexity)</a:t>
            </a:r>
          </a:p>
          <a:p>
            <a:pPr lvl="1"/>
            <a:r>
              <a:rPr lang="en-US" sz="2000" dirty="0"/>
              <a:t>Once Market Research has been performed and the Contract Specialist knows the best set-aside/acquisition strategy to apply, the solicitation will be created and posted/distributed.</a:t>
            </a:r>
          </a:p>
          <a:p>
            <a:pPr lvl="2"/>
            <a:r>
              <a:rPr lang="en-US" sz="2000" dirty="0"/>
              <a:t>Depending on the dollar amount and the results of the market research, some requirements may be posted to FBO.gov (for at least 15 days), others may be distributed via email, and others may be posted to other sites/portals to reach their intended vendor audience.</a:t>
            </a:r>
          </a:p>
          <a:p>
            <a:pPr lvl="2"/>
            <a:r>
              <a:rPr lang="en-US" sz="2000" dirty="0"/>
              <a:t>During this time the Innovation Specialists may need to assist in a Q and A period.</a:t>
            </a:r>
          </a:p>
        </p:txBody>
      </p:sp>
    </p:spTree>
    <p:extLst>
      <p:ext uri="{BB962C8B-B14F-4D97-AF65-F5344CB8AC3E}">
        <p14:creationId xmlns:p14="http://schemas.microsoft.com/office/powerpoint/2010/main" val="3488229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D1D2-4072-4359-94C1-C80FE23DAFC7}"/>
              </a:ext>
            </a:extLst>
          </p:cNvPr>
          <p:cNvSpPr>
            <a:spLocks noGrp="1"/>
          </p:cNvSpPr>
          <p:nvPr>
            <p:ph type="title"/>
          </p:nvPr>
        </p:nvSpPr>
        <p:spPr/>
        <p:txBody>
          <a:bodyPr/>
          <a:lstStyle/>
          <a:p>
            <a:r>
              <a:rPr lang="en-US" dirty="0"/>
              <a:t>Phase 4- Evaluation</a:t>
            </a:r>
          </a:p>
        </p:txBody>
      </p:sp>
      <p:sp>
        <p:nvSpPr>
          <p:cNvPr id="3" name="Slide Number Placeholder 2">
            <a:extLst>
              <a:ext uri="{FF2B5EF4-FFF2-40B4-BE49-F238E27FC236}">
                <a16:creationId xmlns:a16="http://schemas.microsoft.com/office/drawing/2014/main" id="{6C825B54-6BF7-4EFE-9735-6914A95992FC}"/>
              </a:ext>
            </a:extLst>
          </p:cNvPr>
          <p:cNvSpPr>
            <a:spLocks noGrp="1"/>
          </p:cNvSpPr>
          <p:nvPr>
            <p:ph type="sldNum" sz="quarter" idx="10"/>
          </p:nvPr>
        </p:nvSpPr>
        <p:spPr/>
        <p:txBody>
          <a:bodyPr/>
          <a:lstStyle/>
          <a:p>
            <a:fld id="{C912F9B5-D737-5746-B22A-721710C1C3A7}" type="slidenum">
              <a:rPr lang="en-US" smtClean="0"/>
              <a:pPr/>
              <a:t>9</a:t>
            </a:fld>
            <a:endParaRPr lang="en-US"/>
          </a:p>
        </p:txBody>
      </p:sp>
      <p:sp>
        <p:nvSpPr>
          <p:cNvPr id="4" name="Text Placeholder 3">
            <a:extLst>
              <a:ext uri="{FF2B5EF4-FFF2-40B4-BE49-F238E27FC236}">
                <a16:creationId xmlns:a16="http://schemas.microsoft.com/office/drawing/2014/main" id="{78BF5C1E-5CE6-43A7-9CF2-EC9E3DAD3496}"/>
              </a:ext>
            </a:extLst>
          </p:cNvPr>
          <p:cNvSpPr>
            <a:spLocks noGrp="1"/>
          </p:cNvSpPr>
          <p:nvPr>
            <p:ph type="body" sz="quarter" idx="11"/>
          </p:nvPr>
        </p:nvSpPr>
        <p:spPr/>
        <p:txBody>
          <a:bodyPr/>
          <a:lstStyle/>
          <a:p>
            <a:r>
              <a:rPr lang="en-US" sz="2000" dirty="0"/>
              <a:t>Evaluation (typically 5-10 days, depending on complexity and number of offers)</a:t>
            </a:r>
          </a:p>
          <a:p>
            <a:pPr lvl="1"/>
            <a:r>
              <a:rPr lang="en-US" sz="2000" dirty="0"/>
              <a:t>Contract Specialist will review all offers received, and will utilize the Innovation Specialist to perform some aspects of the evaluations.  </a:t>
            </a:r>
          </a:p>
          <a:p>
            <a:pPr lvl="2"/>
            <a:r>
              <a:rPr lang="en-US" sz="2000" dirty="0"/>
              <a:t>Evaluations </a:t>
            </a:r>
            <a:r>
              <a:rPr lang="en-US" sz="2000" b="1" dirty="0"/>
              <a:t>must</a:t>
            </a:r>
            <a:r>
              <a:rPr lang="en-US" sz="2000" dirty="0"/>
              <a:t> be done in accordance with the language included in the solicitation</a:t>
            </a:r>
          </a:p>
          <a:p>
            <a:pPr lvl="2"/>
            <a:r>
              <a:rPr lang="en-US" sz="2000" dirty="0"/>
              <a:t>Contract Specialist will provide guidance and templates to assist in this process.</a:t>
            </a:r>
          </a:p>
          <a:p>
            <a:endParaRPr lang="en-US" dirty="0"/>
          </a:p>
        </p:txBody>
      </p:sp>
    </p:spTree>
    <p:extLst>
      <p:ext uri="{BB962C8B-B14F-4D97-AF65-F5344CB8AC3E}">
        <p14:creationId xmlns:p14="http://schemas.microsoft.com/office/powerpoint/2010/main" val="173572317"/>
      </p:ext>
    </p:extLst>
  </p:cSld>
  <p:clrMapOvr>
    <a:masterClrMapping/>
  </p:clrMapOvr>
</p:sld>
</file>

<file path=ppt/theme/theme1.xml><?xml version="1.0" encoding="utf-8"?>
<a:theme xmlns:a="http://schemas.openxmlformats.org/drawingml/2006/main" name="Slide Maser">
  <a:themeElements>
    <a:clrScheme name="VA Innovators Network 1">
      <a:dk1>
        <a:srgbClr val="000000"/>
      </a:dk1>
      <a:lt1>
        <a:srgbClr val="FFFFFF"/>
      </a:lt1>
      <a:dk2>
        <a:srgbClr val="112E51"/>
      </a:dk2>
      <a:lt2>
        <a:srgbClr val="E7E6E6"/>
      </a:lt2>
      <a:accent1>
        <a:srgbClr val="0D71BA"/>
      </a:accent1>
      <a:accent2>
        <a:srgbClr val="F98E2B"/>
      </a:accent2>
      <a:accent3>
        <a:srgbClr val="B3B2B1"/>
      </a:accent3>
      <a:accent4>
        <a:srgbClr val="FCB71C"/>
      </a:accent4>
      <a:accent5>
        <a:srgbClr val="00A7CE"/>
      </a:accent5>
      <a:accent6>
        <a:srgbClr val="77BC1F"/>
      </a:accent6>
      <a:hlink>
        <a:srgbClr val="0089CF"/>
      </a:hlink>
      <a:folHlink>
        <a:srgbClr val="4D2F4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IN_template_Final" id="{8BE72192-06E9-DB46-A751-66BE02A7A8E9}" vid="{C53843ED-7097-E646-8772-4F123E9A084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0C4F5A111746468D72B1226F127046" ma:contentTypeVersion="11" ma:contentTypeDescription="Create a new document." ma:contentTypeScope="" ma:versionID="3d154292b2d75df093786bf20ddd5313">
  <xsd:schema xmlns:xsd="http://www.w3.org/2001/XMLSchema" xmlns:xs="http://www.w3.org/2001/XMLSchema" xmlns:p="http://schemas.microsoft.com/office/2006/metadata/properties" xmlns:ns2="bafe5218-2a36-45bf-8d4e-9c82140f73c3" xmlns:ns3="fceb50cd-ed06-4c77-b7ae-b8e21e187132" targetNamespace="http://schemas.microsoft.com/office/2006/metadata/properties" ma:root="true" ma:fieldsID="d2e1a733761d1ec48049e3219861392d" ns2:_="" ns3:_="">
    <xsd:import namespace="bafe5218-2a36-45bf-8d4e-9c82140f73c3"/>
    <xsd:import namespace="fceb50cd-ed06-4c77-b7ae-b8e21e1871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fe5218-2a36-45bf-8d4e-9c82140f7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eb50cd-ed06-4c77-b7ae-b8e21e18713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50CE24-E163-46F0-A3CB-577B8181B243}"/>
</file>

<file path=customXml/itemProps2.xml><?xml version="1.0" encoding="utf-8"?>
<ds:datastoreItem xmlns:ds="http://schemas.openxmlformats.org/officeDocument/2006/customXml" ds:itemID="{3C64E581-3F45-4A8D-96DD-88604018EBEB}"/>
</file>

<file path=customXml/itemProps3.xml><?xml version="1.0" encoding="utf-8"?>
<ds:datastoreItem xmlns:ds="http://schemas.openxmlformats.org/officeDocument/2006/customXml" ds:itemID="{E631BCF5-A67D-43E6-973D-1A379CABD60A}"/>
</file>

<file path=docProps/app.xml><?xml version="1.0" encoding="utf-8"?>
<Properties xmlns="http://schemas.openxmlformats.org/officeDocument/2006/extended-properties" xmlns:vt="http://schemas.openxmlformats.org/officeDocument/2006/docPropsVTypes">
  <TotalTime>246</TotalTime>
  <Words>1725</Words>
  <Application>Microsoft Office PowerPoint</Application>
  <PresentationFormat>Widescreen</PresentationFormat>
  <Paragraphs>174</Paragraphs>
  <Slides>15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Slide Maser</vt:lpstr>
      <vt:lpstr>Contracting Presentation</vt:lpstr>
      <vt:lpstr>AGENDA</vt:lpstr>
      <vt:lpstr>STEPS in the PROCESS</vt:lpstr>
      <vt:lpstr>FORCE Submissions</vt:lpstr>
      <vt:lpstr>PHASE 1- Requirement Definition</vt:lpstr>
      <vt:lpstr>PHASE 1- Requirement Definition (continued)</vt:lpstr>
      <vt:lpstr>PHASE 2 – Market research</vt:lpstr>
      <vt:lpstr>Phase 3- Solicitation </vt:lpstr>
      <vt:lpstr>Phase 4- Evaluation</vt:lpstr>
      <vt:lpstr>Phase 5 – award/post award</vt:lpstr>
      <vt:lpstr>Timeline</vt:lpstr>
      <vt:lpstr>Tips for success</vt:lpstr>
      <vt:lpstr>Case study – cards for connection</vt:lpstr>
      <vt:lpstr>Case study – inform-a-vet</vt:lpstr>
      <vt:lpstr>Contracting POC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CONTRACTING</dc:title>
  <dc:creator>Bradley, Nathan W.</dc:creator>
  <cp:lastModifiedBy>Amara Barakat</cp:lastModifiedBy>
  <cp:revision>11</cp:revision>
  <dcterms:created xsi:type="dcterms:W3CDTF">2019-08-07T13:12:40Z</dcterms:created>
  <dcterms:modified xsi:type="dcterms:W3CDTF">2021-02-16T21:24:24Z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0x010100470C4F5A111746468D72B1226F127046</vt:lpwstr>
  </property>
</Properties>
</file>